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43"/>
  </p:notesMasterIdLst>
  <p:handoutMasterIdLst>
    <p:handoutMasterId r:id="rId44"/>
  </p:handoutMasterIdLst>
  <p:sldIdLst>
    <p:sldId id="317" r:id="rId3"/>
    <p:sldId id="360" r:id="rId4"/>
    <p:sldId id="354" r:id="rId5"/>
    <p:sldId id="362" r:id="rId6"/>
    <p:sldId id="363" r:id="rId7"/>
    <p:sldId id="403" r:id="rId8"/>
    <p:sldId id="364" r:id="rId9"/>
    <p:sldId id="379" r:id="rId10"/>
    <p:sldId id="365" r:id="rId11"/>
    <p:sldId id="380" r:id="rId12"/>
    <p:sldId id="375" r:id="rId13"/>
    <p:sldId id="370" r:id="rId14"/>
    <p:sldId id="396" r:id="rId15"/>
    <p:sldId id="374" r:id="rId16"/>
    <p:sldId id="367" r:id="rId17"/>
    <p:sldId id="368" r:id="rId18"/>
    <p:sldId id="377" r:id="rId19"/>
    <p:sldId id="371" r:id="rId20"/>
    <p:sldId id="373" r:id="rId21"/>
    <p:sldId id="404" r:id="rId22"/>
    <p:sldId id="381" r:id="rId23"/>
    <p:sldId id="382" r:id="rId24"/>
    <p:sldId id="383" r:id="rId25"/>
    <p:sldId id="384" r:id="rId26"/>
    <p:sldId id="385" r:id="rId27"/>
    <p:sldId id="387" r:id="rId28"/>
    <p:sldId id="388" r:id="rId29"/>
    <p:sldId id="376" r:id="rId30"/>
    <p:sldId id="389" r:id="rId31"/>
    <p:sldId id="390" r:id="rId32"/>
    <p:sldId id="393" r:id="rId33"/>
    <p:sldId id="394" r:id="rId34"/>
    <p:sldId id="395" r:id="rId35"/>
    <p:sldId id="397" r:id="rId36"/>
    <p:sldId id="398" r:id="rId37"/>
    <p:sldId id="399" r:id="rId38"/>
    <p:sldId id="391" r:id="rId39"/>
    <p:sldId id="401" r:id="rId40"/>
    <p:sldId id="400" r:id="rId41"/>
    <p:sldId id="392" r:id="rId42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54"/>
            <p14:sldId id="362"/>
            <p14:sldId id="363"/>
            <p14:sldId id="403"/>
            <p14:sldId id="364"/>
            <p14:sldId id="379"/>
            <p14:sldId id="365"/>
            <p14:sldId id="380"/>
            <p14:sldId id="375"/>
            <p14:sldId id="370"/>
            <p14:sldId id="396"/>
            <p14:sldId id="374"/>
            <p14:sldId id="367"/>
            <p14:sldId id="368"/>
            <p14:sldId id="377"/>
            <p14:sldId id="371"/>
            <p14:sldId id="373"/>
            <p14:sldId id="404"/>
            <p14:sldId id="381"/>
            <p14:sldId id="382"/>
            <p14:sldId id="383"/>
            <p14:sldId id="384"/>
            <p14:sldId id="385"/>
            <p14:sldId id="387"/>
            <p14:sldId id="388"/>
            <p14:sldId id="376"/>
            <p14:sldId id="389"/>
            <p14:sldId id="390"/>
            <p14:sldId id="393"/>
            <p14:sldId id="394"/>
            <p14:sldId id="395"/>
            <p14:sldId id="397"/>
            <p14:sldId id="398"/>
            <p14:sldId id="399"/>
            <p14:sldId id="391"/>
            <p14:sldId id="401"/>
            <p14:sldId id="400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FA960A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6395" autoAdjust="0"/>
  </p:normalViewPr>
  <p:slideViewPr>
    <p:cSldViewPr>
      <p:cViewPr varScale="1">
        <p:scale>
          <a:sx n="100" d="100"/>
          <a:sy n="100" d="100"/>
        </p:scale>
        <p:origin x="78" y="22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18/01/2026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DA7F-31AE-EFC0-94A3-DA6B57182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4A8F2F-1DB5-82D9-C749-B6284E1C4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888318-E937-BC78-C7F0-2466861E2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02906C-8416-5B3E-08A3-B41E2F95A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30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8720-D2B5-571C-80B0-9D559481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3C93CE-BBB0-DE30-A43D-3E0C189B0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72CD64-8726-44E7-DC6C-0753C1F56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D3DB5-1629-D194-02F8-4AF935340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08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34AC5-AC78-4F56-0324-5E97A714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BFC3BD-0680-468F-868A-4E14846F9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B4170E-1F81-2872-7C8F-0C4969AB5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9D51B2-DC10-53B3-850F-35BBF01AE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92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72744-21CD-C3FC-2283-75E729FF1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347537-62B7-D3D1-D3F5-612200B0C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F6CE49-03B1-F4D1-EE56-D97C25F81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504C3B-3ACA-C54B-FC34-51BC0673C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400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53D4-B588-7EEE-D232-F6A61E555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FBEE79-996B-AC10-5016-1724021A2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CFB17BE-A70A-BD0B-C5F4-C74ABEF8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D0D5C8-AC36-AD31-257C-4B9B07062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9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4.jpg"/><Relationship Id="rId7" Type="http://schemas.openxmlformats.org/officeDocument/2006/relationships/image" Target="../media/image2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5.jpeg"/><Relationship Id="rId10" Type="http://schemas.openxmlformats.org/officeDocument/2006/relationships/image" Target="../media/image32.png"/><Relationship Id="rId4" Type="http://schemas.openxmlformats.org/officeDocument/2006/relationships/image" Target="../media/image4.jp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wmf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8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5.jpeg"/><Relationship Id="rId10" Type="http://schemas.openxmlformats.org/officeDocument/2006/relationships/image" Target="../media/image43.png"/><Relationship Id="rId4" Type="http://schemas.openxmlformats.org/officeDocument/2006/relationships/image" Target="../media/image4.jp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4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45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5.jpe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oleObject" Target="../embeddings/oleObject13.bin"/><Relationship Id="rId3" Type="http://schemas.openxmlformats.org/officeDocument/2006/relationships/image" Target="../media/image4.jpg"/><Relationship Id="rId7" Type="http://schemas.openxmlformats.org/officeDocument/2006/relationships/image" Target="../media/image47.png"/><Relationship Id="rId12" Type="http://schemas.openxmlformats.org/officeDocument/2006/relationships/image" Target="../media/image50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9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jp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jpe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www.futura-sciences.com/tech/definitions/intelligence-artificielle-deep-learning-1726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jp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19.png"/><Relationship Id="rId3" Type="http://schemas.openxmlformats.org/officeDocument/2006/relationships/image" Target="../media/image4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wmf"/><Relationship Id="rId4" Type="http://schemas.openxmlformats.org/officeDocument/2006/relationships/image" Target="../media/image5.jpeg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F16D8C16-0E74-6659-4DCB-C58E34BB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882" y="2319244"/>
            <a:ext cx="2219512" cy="2219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sz="3200" dirty="0"/>
              <a:t>De </a:t>
            </a:r>
            <a:r>
              <a:rPr lang="fr-FR" sz="3200" b="0" dirty="0"/>
              <a:t>l’informatique déterministe</a:t>
            </a:r>
            <a:r>
              <a:rPr lang="fr-FR" sz="3200" dirty="0"/>
              <a:t> à </a:t>
            </a:r>
            <a:r>
              <a:rPr lang="fr-FR" sz="3200" b="0" dirty="0"/>
              <a:t>l’intelligence artificielle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5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8F11B27-C25C-434E-172B-7D0E8DB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4293096"/>
            <a:ext cx="1641849" cy="16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2AFA39-44B1-7D80-39B5-4B381C83039B}"/>
              </a:ext>
            </a:extLst>
          </p:cNvPr>
          <p:cNvSpPr txBox="1"/>
          <p:nvPr/>
        </p:nvSpPr>
        <p:spPr>
          <a:xfrm>
            <a:off x="8746859" y="5786449"/>
            <a:ext cx="2399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Consolas" panose="020B0609020204030204" pitchFamily="49" charset="0"/>
              </a:rPr>
              <a:t>« Ceci est un chat »</a:t>
            </a:r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499D-4DB5-EB1D-C34B-3AEAF2D3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5690E1-71AE-69E9-7A56-822D3010AD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E468B-863B-D03E-7C66-FB948D50E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AE78EB-9520-E825-2148-1DD1EB0A7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Définition</a:t>
            </a:r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65838EE-C6E8-88E2-4A40-23282F14D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39A51E-4A15-9AA9-94B2-995BA23970F8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04B3A-22A9-70EE-BABE-0DCE0EA8E257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86B9-DA3D-5E05-A476-6FF7E6750E3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D4C94-BD73-D177-CB4F-474A22D237AB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0578BF7-EF39-D4D3-6E2E-8095DE82E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9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58DB7-BF61-8BAD-6E1B-DAA2EEE7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D3F67-4FCD-95E7-A8B4-FB5174FB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592251-B55D-C25D-C5AC-95FE5E9703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140D6-4994-F4A2-31E3-61280FE0833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D31836A7-3AD5-92C6-0C2D-7D02B7C310BF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709E8-AA26-8632-36CA-0F7AEC04201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48DBB643-4CDE-EE54-FE04-84EBFDC2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3FCFC04-0BB2-3A9F-846B-1E3B5531B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816F9B3A-2AD6-B2DA-C6E7-B77091832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8096E30-97A6-D062-8240-622517C1E218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l’informatique dont l’objectif est de </a:t>
            </a:r>
            <a:r>
              <a:rPr lang="fr-FR" sz="2000" b="1" dirty="0">
                <a:latin typeface="+mj-lt"/>
              </a:rPr>
              <a:t>faire accomplir à des machines des tâches nécessitant des capacités cognitives humaines</a:t>
            </a:r>
            <a:endParaRPr lang="fr-FR" sz="2000" dirty="0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3CE118-C0C5-5E14-7F40-555B6E35A62C}"/>
              </a:ext>
            </a:extLst>
          </p:cNvPr>
          <p:cNvSpPr txBox="1"/>
          <p:nvPr/>
        </p:nvSpPr>
        <p:spPr>
          <a:xfrm>
            <a:off x="1991544" y="3216656"/>
            <a:ext cx="3038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systèmes à règles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recherche et planification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logique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systèmes experts</a:t>
            </a:r>
          </a:p>
          <a:p>
            <a:pPr marL="285750" indent="-285750">
              <a:buFontTx/>
              <a:buChar char="-"/>
            </a:pPr>
            <a:r>
              <a:rPr lang="fr-FR" sz="1800" i="1" dirty="0"/>
              <a:t>machine </a:t>
            </a:r>
            <a:r>
              <a:rPr lang="fr-FR" sz="1800" i="1" dirty="0" err="1"/>
              <a:t>learning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46818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24A3-124F-CF3B-68F3-879161F3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BBF86-40C3-747D-FF15-DC5D64B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40078-3F37-AA8B-8965-DCE1CA05A7A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6C7E1-3D55-3F3C-52A7-B8173582785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45C20C85-4198-7ED9-6304-5F3E9AC38D2D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B8EE9-839B-8F0E-A9A2-F94F5CD4321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719411B-D878-600A-175D-CCB62D9A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BE30DEF-0866-F0C6-8AD4-BE75EE58B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DEF84D2-80F5-C093-6A78-DBB92376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18EAC-407F-34F9-1304-06D981484D90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l’informatique dont l’objectif est de </a:t>
            </a:r>
            <a:r>
              <a:rPr lang="fr-FR" sz="2000" b="1" dirty="0">
                <a:latin typeface="+mj-lt"/>
              </a:rPr>
              <a:t>faire accomplir à des machines des tâches nécessitant des capacités cognitives humaines</a:t>
            </a:r>
            <a:endParaRPr lang="fr-FR" sz="2000" dirty="0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92BC07-D680-34D8-B9CD-85E5058097BC}"/>
              </a:ext>
            </a:extLst>
          </p:cNvPr>
          <p:cNvSpPr txBox="1"/>
          <p:nvPr/>
        </p:nvSpPr>
        <p:spPr>
          <a:xfrm>
            <a:off x="1991544" y="3216656"/>
            <a:ext cx="3038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/>
              <a:t>systèmes à règles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recherche et planification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logique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systèmes experts</a:t>
            </a:r>
          </a:p>
          <a:p>
            <a:pPr marL="285750" indent="-285750">
              <a:buFontTx/>
              <a:buChar char="-"/>
            </a:pPr>
            <a:r>
              <a:rPr lang="fr-FR" sz="1800" i="1" dirty="0"/>
              <a:t>machine </a:t>
            </a:r>
            <a:r>
              <a:rPr lang="fr-FR" sz="1800" i="1" dirty="0" err="1"/>
              <a:t>learning</a:t>
            </a:r>
            <a:endParaRPr lang="fr-FR" sz="1800" dirty="0"/>
          </a:p>
        </p:txBody>
      </p:sp>
      <p:pic>
        <p:nvPicPr>
          <p:cNvPr id="18" name="Image 17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62A01B19-A6D1-4704-A2EC-399064A14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502" y="3356992"/>
            <a:ext cx="5143500" cy="3429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50F7A8C-6E2F-6806-2590-553DD1040C04}"/>
              </a:ext>
            </a:extLst>
          </p:cNvPr>
          <p:cNvSpPr txBox="1"/>
          <p:nvPr/>
        </p:nvSpPr>
        <p:spPr>
          <a:xfrm>
            <a:off x="1343472" y="4857969"/>
            <a:ext cx="626469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L’intelligence artificielle ne fait pas nécessairement appel à des neurones ni à un système calqué sur le cerveau humain.</a:t>
            </a:r>
          </a:p>
          <a:p>
            <a:endParaRPr lang="fr-FR" dirty="0"/>
          </a:p>
          <a:p>
            <a:r>
              <a:rPr lang="fr-FR" b="1" dirty="0"/>
              <a:t>IA symbolique (non neuronale)</a:t>
            </a:r>
            <a:r>
              <a:rPr lang="fr-FR" dirty="0"/>
              <a:t> dans les années 1950–1990</a:t>
            </a:r>
          </a:p>
          <a:p>
            <a:r>
              <a:rPr lang="fr-FR" sz="1400" dirty="0"/>
              <a:t>règles explicites (if / </a:t>
            </a:r>
            <a:r>
              <a:rPr lang="fr-FR" sz="1400" dirty="0" err="1"/>
              <a:t>then</a:t>
            </a:r>
            <a:r>
              <a:rPr lang="fr-FR" sz="1400" dirty="0"/>
              <a:t>),logique formelle, graphes, arbres de recherche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=/= </a:t>
            </a:r>
            <a:r>
              <a:rPr lang="fr-FR" b="1" dirty="0"/>
              <a:t>IA connexionniste</a:t>
            </a:r>
          </a:p>
        </p:txBody>
      </p: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E251C85C-2851-61A4-D6E8-9CD811A461E8}"/>
              </a:ext>
            </a:extLst>
          </p:cNvPr>
          <p:cNvSpPr/>
          <p:nvPr/>
        </p:nvSpPr>
        <p:spPr bwMode="auto">
          <a:xfrm>
            <a:off x="718955" y="4930154"/>
            <a:ext cx="360040" cy="282676"/>
          </a:xfrm>
          <a:prstGeom prst="triangle">
            <a:avLst/>
          </a:prstGeom>
          <a:noFill/>
          <a:ln w="38100" cap="flat" cmpd="sng" algn="ctr">
            <a:solidFill>
              <a:srgbClr val="FA96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50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7732-30C9-91DE-CFBF-E23EBF086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4D5299-3076-55BC-D24A-B7C37667E60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E8B49B-C654-72B5-9871-8705C79E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5EF7CF-5A85-6A85-185F-63DF13889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Définition</a:t>
            </a:r>
          </a:p>
          <a:p>
            <a:r>
              <a:rPr lang="fr-FR" dirty="0">
                <a:latin typeface="+mj-lt"/>
              </a:rPr>
              <a:t>Principe</a:t>
            </a:r>
            <a:endParaRPr lang="fr-FR" i="1" dirty="0">
              <a:latin typeface="+mj-lt"/>
            </a:endParaRPr>
          </a:p>
          <a:p>
            <a:endParaRPr lang="fr-FR" sz="20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D83BD2-BEF4-47DE-B0A3-4B1BFBFC99B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31B75-56DE-3356-B306-7A85EDB46A6A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98189-6B41-9B80-496F-6507620C4761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16C80-3DEE-0FD3-173C-3D55C6730C23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720E26F-B2D0-7F30-BA09-0E628BC42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45EDF26B-55B7-F9A2-0714-86DD856E9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2D9F-0CAC-DD6E-A805-E69A17A3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6C7AF-C485-6FDC-7168-7704211B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9B519-ED1A-7B07-F599-18C79074B8D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673089-F001-58D1-A845-2AF4C8F2431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B28D2B-5057-347D-61A3-1172242D638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EE17BE2-2186-176B-0A3B-A2D23771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31DB465-53E5-828C-8510-B6CE919D3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0054A5CD-B784-9DE4-A29A-E371CCF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BE2716A4-2A14-8946-640E-C3DD72FA98AF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EC3A0C-FD77-DF84-BA73-CE95B82E948A}"/>
              </a:ext>
            </a:extLst>
          </p:cNvPr>
          <p:cNvSpPr txBox="1"/>
          <p:nvPr/>
        </p:nvSpPr>
        <p:spPr>
          <a:xfrm>
            <a:off x="695400" y="2344785"/>
            <a:ext cx="100091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Sous-domaine de l’intelligence artificielle, dont l’objectif est de </a:t>
            </a:r>
            <a:r>
              <a:rPr lang="fr-FR" sz="2000" b="1" dirty="0">
                <a:latin typeface="+mj-lt"/>
              </a:rPr>
              <a:t>donner aux ordinateurs la capacité d'« apprendre » à partir de données</a:t>
            </a:r>
            <a:r>
              <a:rPr lang="fr-FR" sz="2000" dirty="0">
                <a:latin typeface="+mj-lt"/>
              </a:rPr>
              <a:t>, </a:t>
            </a:r>
          </a:p>
          <a:p>
            <a:pPr>
              <a:buNone/>
            </a:pPr>
            <a:r>
              <a:rPr lang="fr-FR" sz="2000" dirty="0">
                <a:latin typeface="+mj-lt"/>
              </a:rPr>
              <a:t>par le biais d’approches mathématiques et statistiques</a:t>
            </a:r>
          </a:p>
          <a:p>
            <a:pPr>
              <a:buNone/>
            </a:pPr>
            <a:endParaRPr lang="fr-FR" sz="2000" b="1" dirty="0">
              <a:latin typeface="+mj-lt"/>
            </a:endParaRPr>
          </a:p>
          <a:p>
            <a:pPr lvl="1"/>
            <a:r>
              <a:rPr lang="fr-FR" sz="2000" dirty="0">
                <a:latin typeface="+mj-lt"/>
              </a:rPr>
              <a:t>apprentissage automatique</a:t>
            </a:r>
          </a:p>
          <a:p>
            <a:pPr lvl="1"/>
            <a:r>
              <a:rPr lang="fr-FR" sz="2000" dirty="0">
                <a:latin typeface="+mj-lt"/>
              </a:rPr>
              <a:t>apprentissage machine</a:t>
            </a:r>
          </a:p>
          <a:p>
            <a:pPr lvl="1"/>
            <a:r>
              <a:rPr lang="fr-FR" sz="2000" dirty="0">
                <a:latin typeface="+mj-lt"/>
              </a:rPr>
              <a:t>apprentissage artificiel</a:t>
            </a:r>
          </a:p>
          <a:p>
            <a:pPr lvl="1"/>
            <a:r>
              <a:rPr lang="fr-FR" sz="2000" dirty="0">
                <a:latin typeface="+mj-lt"/>
              </a:rPr>
              <a:t>apprentissage statistique</a:t>
            </a:r>
          </a:p>
        </p:txBody>
      </p:sp>
    </p:spTree>
    <p:extLst>
      <p:ext uri="{BB962C8B-B14F-4D97-AF65-F5344CB8AC3E}">
        <p14:creationId xmlns:p14="http://schemas.microsoft.com/office/powerpoint/2010/main" val="118115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B09B8-8D14-7E25-DE37-D3EFBBFF0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A93074-CBEC-70D1-83DC-6F5E2DADD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B7A30-6DA9-2E7C-6E9A-A564EF1B0C5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928B3-DC3F-8896-AACB-F371688CA63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68AE12A-E0A9-414A-DCEE-0A00E9006AEE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Fonctionnement des neurones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96EDC-D1A2-D11E-9BBF-BE7FB523EA9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A50033B9-46FC-7178-6C36-0678D6A4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A10826D-3521-72FE-2896-C4D64FFA9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CA22DAF4-857A-8E91-47E7-F32498568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E84A95-F092-D03E-4236-793F7893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16" y="2498425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7E8B387-A508-7999-6E5A-30BF0790F10D}"/>
              </a:ext>
            </a:extLst>
          </p:cNvPr>
          <p:cNvSpPr txBox="1"/>
          <p:nvPr/>
        </p:nvSpPr>
        <p:spPr>
          <a:xfrm>
            <a:off x="184280" y="6488846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https://fr.wikipedia.org/wiki/Neurone</a:t>
            </a:r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9327F00E-5A66-3180-9A53-692D5FA9A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202176"/>
              </p:ext>
            </p:extLst>
          </p:nvPr>
        </p:nvGraphicFramePr>
        <p:xfrm>
          <a:off x="4278717" y="2603637"/>
          <a:ext cx="2964295" cy="208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972040" imgH="4210200" progId="Paint.Picture">
                  <p:embed/>
                </p:oleObj>
              </mc:Choice>
              <mc:Fallback>
                <p:oleObj name="Image bitmap" r:id="rId6" imgW="5972040" imgH="421020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7D7B7C5C-86A8-38EF-3D79-8CCFA457C7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78717" y="2603637"/>
                        <a:ext cx="2964295" cy="208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B48687F6-ADFA-FF6D-6358-D64DBEFF5CEE}"/>
              </a:ext>
            </a:extLst>
          </p:cNvPr>
          <p:cNvSpPr txBox="1"/>
          <p:nvPr/>
        </p:nvSpPr>
        <p:spPr>
          <a:xfrm>
            <a:off x="3766565" y="5717635"/>
            <a:ext cx="4306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i="0" dirty="0">
                <a:effectLst/>
                <a:latin typeface="Roboto" panose="02000000000000000000" pitchFamily="2" charset="0"/>
              </a:rPr>
              <a:t>Hello </a:t>
            </a:r>
            <a:r>
              <a:rPr lang="fr-FR" sz="1400" b="1" i="0" dirty="0" err="1">
                <a:effectLst/>
                <a:latin typeface="Roboto" panose="02000000000000000000" pitchFamily="2" charset="0"/>
              </a:rPr>
              <a:t>TensorFlow</a:t>
            </a:r>
            <a:r>
              <a:rPr lang="fr-FR" sz="1400" b="1" i="0" dirty="0">
                <a:effectLst/>
                <a:latin typeface="Roboto" panose="02000000000000000000" pitchFamily="2" charset="0"/>
              </a:rPr>
              <a:t> 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: </a:t>
            </a:r>
            <a:r>
              <a:rPr lang="fr-FR" sz="1400" b="0" i="1" dirty="0">
                <a:effectLst/>
                <a:latin typeface="Roboto" panose="02000000000000000000" pitchFamily="2" charset="0"/>
              </a:rPr>
              <a:t>3 ateliers </a:t>
            </a:r>
            <a:br>
              <a:rPr lang="fr-FR" sz="1400" b="0" i="0" dirty="0">
                <a:effectLst/>
                <a:latin typeface="Roboto" panose="02000000000000000000" pitchFamily="2" charset="0"/>
              </a:rPr>
            </a:br>
            <a:r>
              <a:rPr lang="fr-FR" sz="1400" b="0" i="0" dirty="0">
                <a:effectLst/>
                <a:latin typeface="Roboto" panose="02000000000000000000" pitchFamily="2" charset="0"/>
              </a:rPr>
              <a:t>pour débuter avec </a:t>
            </a:r>
            <a:r>
              <a:rPr lang="fr-FR" sz="1400" b="0" i="0" dirty="0" err="1">
                <a:effectLst/>
                <a:latin typeface="Roboto" panose="02000000000000000000" pitchFamily="2" charset="0"/>
              </a:rPr>
              <a:t>TensorFlow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 2.0 </a:t>
            </a:r>
            <a:br>
              <a:rPr lang="fr-FR" sz="1400" b="0" i="0" dirty="0">
                <a:effectLst/>
                <a:latin typeface="Roboto" panose="02000000000000000000" pitchFamily="2" charset="0"/>
              </a:rPr>
            </a:br>
            <a:r>
              <a:rPr lang="fr-FR" sz="1400" b="0" i="0" dirty="0">
                <a:effectLst/>
                <a:latin typeface="Roboto" panose="02000000000000000000" pitchFamily="2" charset="0"/>
              </a:rPr>
              <a:t>(Alexia </a:t>
            </a:r>
            <a:r>
              <a:rPr lang="fr-FR" sz="1400" b="0" i="0" dirty="0" err="1">
                <a:effectLst/>
                <a:latin typeface="Roboto" panose="02000000000000000000" pitchFamily="2" charset="0"/>
              </a:rPr>
              <a:t>Audevart</a:t>
            </a:r>
            <a:r>
              <a:rPr lang="fr-FR" sz="1400" b="0" i="0" dirty="0">
                <a:effectLst/>
                <a:latin typeface="Roboto" panose="02000000000000000000" pitchFamily="2" charset="0"/>
              </a:rPr>
              <a:t> et Philippe Antoine)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47D364-81CE-E8E0-C732-3ABDACF3E702}"/>
              </a:ext>
            </a:extLst>
          </p:cNvPr>
          <p:cNvSpPr txBox="1"/>
          <p:nvPr/>
        </p:nvSpPr>
        <p:spPr>
          <a:xfrm>
            <a:off x="5230233" y="6425675"/>
            <a:ext cx="3271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https://youtu.be/hQ6pmoNZzU8</a:t>
            </a:r>
          </a:p>
        </p:txBody>
      </p:sp>
      <p:pic>
        <p:nvPicPr>
          <p:cNvPr id="15" name="Picture 68">
            <a:extLst>
              <a:ext uri="{FF2B5EF4-FFF2-40B4-BE49-F238E27FC236}">
                <a16:creationId xmlns:a16="http://schemas.microsoft.com/office/drawing/2014/main" id="{3305A20D-BE5F-2226-630E-0B923E36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173" y="2754426"/>
            <a:ext cx="2376311" cy="23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C38E6C-4B06-8BA5-E843-269A48B6E622}"/>
              </a:ext>
            </a:extLst>
          </p:cNvPr>
          <p:cNvSpPr txBox="1"/>
          <p:nvPr/>
        </p:nvSpPr>
        <p:spPr>
          <a:xfrm>
            <a:off x="8952613" y="5342291"/>
            <a:ext cx="246045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Issu d’une région du cerveau appelée «substance noire compacte», ce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neurone dopaminergique</a:t>
            </a:r>
            <a:r>
              <a:rPr lang="fr-FR" sz="1200" b="0" i="1" dirty="0">
                <a:solidFill>
                  <a:schemeClr val="bg1">
                    <a:lumMod val="50000"/>
                  </a:schemeClr>
                </a:solidFill>
                <a:effectLst/>
                <a:latin typeface="Crimson Text"/>
              </a:rPr>
              <a:t> intrigue et fascine.</a:t>
            </a:r>
          </a:p>
          <a:p>
            <a: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CHARLES DUCROT,</a:t>
            </a:r>
            <a:b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</a:br>
            <a:r>
              <a:rPr lang="fr-FR" sz="1050" b="1" i="0" cap="all" dirty="0">
                <a:solidFill>
                  <a:schemeClr val="bg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UNIVERSITÉ DE MONTRÉAL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8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886F-38AC-AE50-5E55-9C152CE3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D5A56-F60D-D948-8DF2-F8865C47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156C3-DFA2-CE8B-BA5A-C17E2255D7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9752B-396E-1C25-3453-2045982CBBE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1E73B20E-420B-A177-E209-B97C01A9C7A9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Apprentissage et inférence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51ECF-FD0C-A21B-24EA-2661C11E2E9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2D5219B-B666-09B2-70C0-684E3C98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7B84B29-4514-E044-39D7-E05A41B27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DBA1D85-210A-C429-29F0-FF104C50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52FEA9A-FC06-0A7B-EE4E-E707674B54A3}"/>
              </a:ext>
            </a:extLst>
          </p:cNvPr>
          <p:cNvSpPr txBox="1"/>
          <p:nvPr/>
        </p:nvSpPr>
        <p:spPr>
          <a:xfrm>
            <a:off x="5667359" y="6245959"/>
            <a:ext cx="6456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j-lt"/>
              </a:rPr>
              <a:t>* Inférence = fait de </a:t>
            </a:r>
            <a:r>
              <a:rPr lang="fr-FR" b="1" dirty="0">
                <a:latin typeface="+mj-lt"/>
              </a:rPr>
              <a:t>tirer une conclusion à partir d’informations disponibles</a:t>
            </a:r>
            <a:r>
              <a:rPr lang="fr-FR" dirty="0">
                <a:latin typeface="+mj-lt"/>
              </a:rPr>
              <a:t>, selon des règles explicites ou implicites.</a:t>
            </a:r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DF0B0521-8B86-1BBA-F8F2-54C42EE5F1B2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85E54-4DEA-5874-85D9-5BE28DD1F967}"/>
              </a:ext>
            </a:extLst>
          </p:cNvPr>
          <p:cNvSpPr txBox="1"/>
          <p:nvPr/>
        </p:nvSpPr>
        <p:spPr>
          <a:xfrm>
            <a:off x="4367808" y="2925203"/>
            <a:ext cx="60975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Récolte de données sensorielles</a:t>
            </a:r>
            <a:r>
              <a:rPr lang="fr-FR" sz="1800" dirty="0">
                <a:latin typeface="+mj-lt"/>
              </a:rPr>
              <a:t> : sons, images, mouvements, interactions sociales.</a:t>
            </a:r>
          </a:p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Exploration de motifs</a:t>
            </a:r>
            <a:r>
              <a:rPr lang="fr-FR" sz="1800" dirty="0">
                <a:latin typeface="+mj-lt"/>
              </a:rPr>
              <a:t> : quelles actions produisent des résultats positifs (ex. sourire → attention des parents).</a:t>
            </a:r>
          </a:p>
          <a:p>
            <a:pPr marL="285750" indent="-285750">
              <a:buFontTx/>
              <a:buChar char="-"/>
            </a:pPr>
            <a:r>
              <a:rPr lang="fr-FR" sz="1800" b="1" dirty="0">
                <a:latin typeface="+mj-lt"/>
              </a:rPr>
              <a:t>Renforcement (ou affaiblissement) des synapses </a:t>
            </a:r>
            <a:r>
              <a:rPr lang="fr-FR" sz="1800" dirty="0">
                <a:latin typeface="+mj-lt"/>
              </a:rPr>
              <a:t>selon les expériences (plasticité neuronale)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39E11054-0B69-1B38-8EA3-755F2DE5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876133"/>
            <a:ext cx="2530152" cy="35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238854D-3E35-CA7D-A49E-3EF3379C70FB}"/>
              </a:ext>
            </a:extLst>
          </p:cNvPr>
          <p:cNvSpPr txBox="1"/>
          <p:nvPr/>
        </p:nvSpPr>
        <p:spPr>
          <a:xfrm>
            <a:off x="4367808" y="5308856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</a:rPr>
              <a:t>Procédé </a:t>
            </a:r>
            <a:r>
              <a:rPr lang="fr-FR" sz="1800" b="1" dirty="0">
                <a:latin typeface="+mj-lt"/>
              </a:rPr>
              <a:t>essentiellement expérimental et probabiliste</a:t>
            </a:r>
            <a:r>
              <a:rPr lang="fr-FR" sz="1800" dirty="0">
                <a:latin typeface="+mj-lt"/>
              </a:rPr>
              <a:t>, avec beaucoup de “tentatives-erreurs”.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91E59516-C447-B7E1-4B14-72D5DCA557FC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235679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2CA05-6455-F524-2357-FDB6C707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AA9FFA-09C9-749D-C0E6-D3B9A224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Intelligence humaine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DEF004-CD22-6158-7316-A2375509A05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222B43-A026-46C5-E22E-97A139D87BC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E28F8AA2-810C-7A0A-90A5-B45C9E8D412C}"/>
              </a:ext>
            </a:extLst>
          </p:cNvPr>
          <p:cNvSpPr/>
          <p:nvPr/>
        </p:nvSpPr>
        <p:spPr>
          <a:xfrm>
            <a:off x="509310" y="1894096"/>
            <a:ext cx="4650586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Apprentissage et inférence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CDBC8-ABDF-4580-5B86-55E190DBBC6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B2924D6-3F0E-D3C5-56DC-795E5ACB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027602D-02BC-6AE7-BF4C-D441265CE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2F28FAD-F6CF-9287-C2DC-1B558520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DAA824-5CF6-0F17-3155-C28D009F9F81}"/>
              </a:ext>
            </a:extLst>
          </p:cNvPr>
          <p:cNvSpPr txBox="1"/>
          <p:nvPr/>
        </p:nvSpPr>
        <p:spPr>
          <a:xfrm>
            <a:off x="5667359" y="6245959"/>
            <a:ext cx="6456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* Inférence = fait de </a:t>
            </a:r>
            <a:r>
              <a:rPr lang="fr-FR" b="1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tirer une conclusion à partir d’informations disponibles</a:t>
            </a:r>
            <a:r>
              <a:rPr lang="fr-FR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selon des règles explicites ou implicites.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6AB35E-90F6-7AC8-0471-F1326AAFF5E0}"/>
              </a:ext>
            </a:extLst>
          </p:cNvPr>
          <p:cNvSpPr txBox="1"/>
          <p:nvPr/>
        </p:nvSpPr>
        <p:spPr>
          <a:xfrm>
            <a:off x="4367808" y="2925203"/>
            <a:ext cx="609750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800" dirty="0">
                <a:latin typeface="+mj-lt"/>
              </a:rPr>
              <a:t>En fonction des </a:t>
            </a:r>
            <a:r>
              <a:rPr lang="fr-FR" sz="1800" b="1" dirty="0">
                <a:latin typeface="+mj-lt"/>
              </a:rPr>
              <a:t>motifs prédéfinis</a:t>
            </a:r>
            <a:r>
              <a:rPr lang="fr-FR" sz="1800" dirty="0">
                <a:latin typeface="+mj-lt"/>
              </a:rPr>
              <a:t>, </a:t>
            </a:r>
            <a:r>
              <a:rPr lang="fr-FR" sz="1800" b="1" dirty="0">
                <a:latin typeface="+mj-lt"/>
              </a:rPr>
              <a:t>prédictions</a:t>
            </a:r>
            <a:r>
              <a:rPr lang="fr-FR" sz="1800" dirty="0">
                <a:latin typeface="+mj-lt"/>
              </a:rPr>
              <a:t> et </a:t>
            </a:r>
            <a:r>
              <a:rPr lang="fr-FR" sz="1800" b="1" dirty="0">
                <a:latin typeface="+mj-lt"/>
              </a:rPr>
              <a:t>prise de décision </a:t>
            </a:r>
            <a:r>
              <a:rPr lang="fr-FR" sz="1800" dirty="0">
                <a:latin typeface="+mj-lt"/>
              </a:rPr>
              <a:t>rapidement</a:t>
            </a:r>
            <a:br>
              <a:rPr lang="fr-FR" sz="1800" dirty="0">
                <a:latin typeface="+mj-lt"/>
              </a:rPr>
            </a:br>
            <a:endParaRPr lang="fr-FR" sz="1800" dirty="0">
              <a:latin typeface="+mj-lt"/>
            </a:endParaRP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Reconnaître un visage familier dans la foule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Comprendre le sens d’une phrase incomplète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Savoir qu’un objet chaud peut brûler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0D18E165-5CDB-009C-E739-847F4AB1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876133"/>
            <a:ext cx="2530152" cy="35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F76F6F5-2E51-1F61-D4EE-74EB1B78324A}"/>
              </a:ext>
            </a:extLst>
          </p:cNvPr>
          <p:cNvSpPr txBox="1"/>
          <p:nvPr/>
        </p:nvSpPr>
        <p:spPr>
          <a:xfrm>
            <a:off x="4367808" y="5308856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latin typeface="+mj-lt"/>
              </a:rPr>
              <a:t>Procédé ne nécessitant </a:t>
            </a:r>
            <a:r>
              <a:rPr lang="fr-FR" sz="1800" b="1" dirty="0">
                <a:latin typeface="+mj-lt"/>
              </a:rPr>
              <a:t>pas de modification des connexions synaptiques </a:t>
            </a:r>
            <a:r>
              <a:rPr lang="fr-FR" sz="1800" i="1" dirty="0">
                <a:latin typeface="+mj-lt"/>
              </a:rPr>
              <a:t>(en tout cas immédiate)</a:t>
            </a: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F04CC1E7-A10D-9EAF-9032-EC5CB3E36138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BDC2E3E-DB97-5034-720D-390953E701CA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320597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5ED6-4C7D-DDA4-BFF7-BC954F01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1C0F1-0CFF-5DA5-8B26-7EEB0768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F3F565-BBE3-B8DB-55A2-50C6F112E0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D5A4E-428D-D609-30F3-4678E2055D6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95A05-8B42-BB77-1061-3F90003226C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8E5CAA1-6EE6-6B22-C115-D42F7C81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6EEF7F8-E2F3-9274-B055-8F4D49E4A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066519D-F258-1043-26A8-FF6862E58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69F981B5-F1B9-29A2-F052-66C7CE936F84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0F5BC-4E1D-A49C-3CB8-7A6A9835FF70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4B84DD19-7350-1ADD-CB6E-1892B7D755A5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91C9B809-037A-9BE2-F57B-B715DDC06091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53D74E-3CE2-4A23-4AB3-0ABBB05FD1AA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C6B54A-48EE-876B-FA37-9EB6567B70A6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452E89A6-E356-0E6E-32C3-DC4E9707D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995930"/>
              </p:ext>
            </p:extLst>
          </p:nvPr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8" name="Objet 17">
                        <a:extLst>
                          <a:ext uri="{FF2B5EF4-FFF2-40B4-BE49-F238E27FC236}">
                            <a16:creationId xmlns:a16="http://schemas.microsoft.com/office/drawing/2014/main" id="{4AB09EB7-1850-8948-9D96-3150E7C7A8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A9EF7271-9827-EB6B-0753-49653145D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47378"/>
              </p:ext>
            </p:extLst>
          </p:nvPr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AF6A68E4-5069-3B44-3D90-5F60854009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E2B244D4-21C7-DB32-777B-C52DFFA24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744261"/>
              </p:ext>
            </p:extLst>
          </p:nvPr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0" name="Objet 19">
                        <a:extLst>
                          <a:ext uri="{FF2B5EF4-FFF2-40B4-BE49-F238E27FC236}">
                            <a16:creationId xmlns:a16="http://schemas.microsoft.com/office/drawing/2014/main" id="{5DB889C7-DF00-A204-EDC5-612484CF87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7E50D2B6-B4A1-681C-C3B1-A1BD4FA85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415919"/>
              </p:ext>
            </p:extLst>
          </p:nvPr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1" name="Objet 20">
                        <a:extLst>
                          <a:ext uri="{FF2B5EF4-FFF2-40B4-BE49-F238E27FC236}">
                            <a16:creationId xmlns:a16="http://schemas.microsoft.com/office/drawing/2014/main" id="{BC1BEA61-10A2-9D9B-1F5F-5B1B34356C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B5042CE7-5DEB-5DD3-5A57-8E8085C17558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201A23B-256E-8702-26AF-604AA885500B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45B22D33-AD64-3620-D8AA-9D46291AD184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86E812-297F-95C6-B2B1-DB83FAA1E568}"/>
              </a:ext>
            </a:extLst>
          </p:cNvPr>
          <p:cNvSpPr/>
          <p:nvPr/>
        </p:nvSpPr>
        <p:spPr>
          <a:xfrm>
            <a:off x="8100383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824F0F4E-241A-0BBD-3429-3FBCFE9A9C58}"/>
              </a:ext>
            </a:extLst>
          </p:cNvPr>
          <p:cNvSpPr/>
          <p:nvPr/>
        </p:nvSpPr>
        <p:spPr>
          <a:xfrm rot="16200000">
            <a:off x="7551246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92AB716C-14EF-9BF8-50BE-AF64227FB245}"/>
              </a:ext>
            </a:extLst>
          </p:cNvPr>
          <p:cNvSpPr/>
          <p:nvPr/>
        </p:nvSpPr>
        <p:spPr>
          <a:xfrm rot="16200000">
            <a:off x="9783019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27F3425-F228-751C-798B-9FE235FB8B25}"/>
              </a:ext>
            </a:extLst>
          </p:cNvPr>
          <p:cNvSpPr txBox="1"/>
          <p:nvPr/>
        </p:nvSpPr>
        <p:spPr>
          <a:xfrm>
            <a:off x="6375908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8E78325-EF16-06B5-E6E5-C168318A3F63}"/>
              </a:ext>
            </a:extLst>
          </p:cNvPr>
          <p:cNvSpPr txBox="1"/>
          <p:nvPr/>
        </p:nvSpPr>
        <p:spPr>
          <a:xfrm>
            <a:off x="10311723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1AFF2112-AB36-0EC7-70E6-F5D75ADADEAD}"/>
              </a:ext>
            </a:extLst>
          </p:cNvPr>
          <p:cNvSpPr/>
          <p:nvPr/>
        </p:nvSpPr>
        <p:spPr>
          <a:xfrm rot="16200000">
            <a:off x="7551247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9E452A0-6C2B-8AC0-3F05-39036EBE33B0}"/>
              </a:ext>
            </a:extLst>
          </p:cNvPr>
          <p:cNvSpPr txBox="1"/>
          <p:nvPr/>
        </p:nvSpPr>
        <p:spPr>
          <a:xfrm>
            <a:off x="6451213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8774DCB0-22EA-FC92-98FD-3C553E79C2B6}"/>
              </a:ext>
            </a:extLst>
          </p:cNvPr>
          <p:cNvSpPr/>
          <p:nvPr/>
        </p:nvSpPr>
        <p:spPr>
          <a:xfrm>
            <a:off x="6013111" y="3725292"/>
            <a:ext cx="1734130" cy="1015873"/>
          </a:xfrm>
          <a:prstGeom prst="mathMultiply">
            <a:avLst>
              <a:gd name="adj1" fmla="val 606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de multiplication 35">
            <a:extLst>
              <a:ext uri="{FF2B5EF4-FFF2-40B4-BE49-F238E27FC236}">
                <a16:creationId xmlns:a16="http://schemas.microsoft.com/office/drawing/2014/main" id="{29AB37B9-59A4-4203-BE2C-3380CE80E6F0}"/>
              </a:ext>
            </a:extLst>
          </p:cNvPr>
          <p:cNvSpPr/>
          <p:nvPr/>
        </p:nvSpPr>
        <p:spPr>
          <a:xfrm>
            <a:off x="10040094" y="3500429"/>
            <a:ext cx="1734130" cy="1015873"/>
          </a:xfrm>
          <a:prstGeom prst="mathMultiply">
            <a:avLst>
              <a:gd name="adj1" fmla="val 606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12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AD14-17AB-1DBA-0BB0-4A63A65F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92CCAC-C61D-A88B-7663-99BAD4DD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24A0E-E6A3-2A09-80C9-F42D8773DE8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6A9C0-482D-2B66-70B8-AE45F12625D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B7AA4-F6E1-6D84-2C7C-9D85EAE18BB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C02F27D4-C55F-D30D-A98F-268B7DA6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7E16EF0-788B-07B0-14E6-D21D02319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D397414-B8EF-CBA2-8C4F-A4706102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2A7A2027-87AE-DB3B-16DD-8838A0AE046C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AF87C-F2AB-5B76-F53A-DE478E33F4D3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D508411-0900-2AF4-DCBA-BFAF6D357AD2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4C9C4259-5063-AF00-1875-DE3E761F1013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BD7FDBC-0043-FCDD-CF8F-A2E8288B2E1D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9F518F-2DC0-6A09-4543-000A0CD72E71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58F689D0-DE53-F20B-444F-AF4EFAC75D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452E89A6-E356-0E6E-32C3-DC4E9707DF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E7ED7EB6-54C3-F1C0-7ED5-FC38C425A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22" name="Objet 21">
                        <a:extLst>
                          <a:ext uri="{FF2B5EF4-FFF2-40B4-BE49-F238E27FC236}">
                            <a16:creationId xmlns:a16="http://schemas.microsoft.com/office/drawing/2014/main" id="{A9EF7271-9827-EB6B-0753-49653145D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043011E7-8CD8-ED17-91B3-6EF871D9D1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3" name="Objet 22">
                        <a:extLst>
                          <a:ext uri="{FF2B5EF4-FFF2-40B4-BE49-F238E27FC236}">
                            <a16:creationId xmlns:a16="http://schemas.microsoft.com/office/drawing/2014/main" id="{E2B244D4-21C7-DB32-777B-C52DFFA24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27B0AD44-5376-53DC-9AA5-465EF18A3D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4" name="Objet 23">
                        <a:extLst>
                          <a:ext uri="{FF2B5EF4-FFF2-40B4-BE49-F238E27FC236}">
                            <a16:creationId xmlns:a16="http://schemas.microsoft.com/office/drawing/2014/main" id="{7E50D2B6-B4A1-681C-C3B1-A1BD4FA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CDEE183B-6BFC-9C3A-7E21-47893F747837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873A606-6F7E-3849-A01F-518177A08442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A4FA7CFC-A4D4-F26B-4335-8BCB14370D1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82C68-0F93-9CC2-4FAC-8DEA7CD7BDD4}"/>
              </a:ext>
            </a:extLst>
          </p:cNvPr>
          <p:cNvSpPr/>
          <p:nvPr/>
        </p:nvSpPr>
        <p:spPr>
          <a:xfrm>
            <a:off x="8225404" y="3593592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B5E8BA0B-0094-DDC6-9C4B-DC9362E7C8C9}"/>
              </a:ext>
            </a:extLst>
          </p:cNvPr>
          <p:cNvSpPr/>
          <p:nvPr/>
        </p:nvSpPr>
        <p:spPr>
          <a:xfrm rot="16200000">
            <a:off x="7676267" y="3493007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102B5E6F-22EE-4B50-C830-890DB42D3C37}"/>
              </a:ext>
            </a:extLst>
          </p:cNvPr>
          <p:cNvSpPr/>
          <p:nvPr/>
        </p:nvSpPr>
        <p:spPr>
          <a:xfrm rot="16200000">
            <a:off x="9908040" y="3730751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4CBBFDC-9C64-567A-6B9B-724E81E6DCF0}"/>
              </a:ext>
            </a:extLst>
          </p:cNvPr>
          <p:cNvSpPr txBox="1"/>
          <p:nvPr/>
        </p:nvSpPr>
        <p:spPr>
          <a:xfrm>
            <a:off x="6281473" y="362916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023337-4F87-F9F4-B806-73F0862E962A}"/>
              </a:ext>
            </a:extLst>
          </p:cNvPr>
          <p:cNvSpPr txBox="1"/>
          <p:nvPr/>
        </p:nvSpPr>
        <p:spPr>
          <a:xfrm>
            <a:off x="10472985" y="3758403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B2F71AFD-AF74-0A48-EA71-E57B827A6720}"/>
              </a:ext>
            </a:extLst>
          </p:cNvPr>
          <p:cNvSpPr/>
          <p:nvPr/>
        </p:nvSpPr>
        <p:spPr>
          <a:xfrm rot="16200000">
            <a:off x="7676268" y="3960706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69B0537-5EDC-E37E-79F2-FB2A040E76C2}"/>
              </a:ext>
            </a:extLst>
          </p:cNvPr>
          <p:cNvSpPr txBox="1"/>
          <p:nvPr/>
        </p:nvSpPr>
        <p:spPr>
          <a:xfrm>
            <a:off x="6292920" y="4027556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48" name="Flèche : pentagone 47">
            <a:extLst>
              <a:ext uri="{FF2B5EF4-FFF2-40B4-BE49-F238E27FC236}">
                <a16:creationId xmlns:a16="http://schemas.microsoft.com/office/drawing/2014/main" id="{D2CBF2B6-5283-706B-4DC0-014CF1245091}"/>
              </a:ext>
            </a:extLst>
          </p:cNvPr>
          <p:cNvSpPr/>
          <p:nvPr/>
        </p:nvSpPr>
        <p:spPr>
          <a:xfrm>
            <a:off x="6934238" y="2868348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123507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7DAC612F-35E3-AF57-A4F4-7F8B2A78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Motivations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9EF8CB0-B66D-1E64-3876-08A612790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D89461CF-9B94-0F37-8256-2F63CF820A6F}"/>
              </a:ext>
            </a:extLst>
          </p:cNvPr>
          <p:cNvSpPr/>
          <p:nvPr/>
        </p:nvSpPr>
        <p:spPr>
          <a:xfrm>
            <a:off x="4016168" y="4867209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Vocabulaire / Définition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40B1A78C-5773-658C-46C6-FB51ECE6A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7" y="2132856"/>
            <a:ext cx="2191815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Ne faites plus d'études - 1">
            <a:extLst>
              <a:ext uri="{FF2B5EF4-FFF2-40B4-BE49-F238E27FC236}">
                <a16:creationId xmlns:a16="http://schemas.microsoft.com/office/drawing/2014/main" id="{95F033F5-E743-C902-4044-2DEDD2DF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57" y="1987411"/>
            <a:ext cx="2058237" cy="20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94C358D0-62C8-0B06-B016-1624A6440EA3}"/>
              </a:ext>
            </a:extLst>
          </p:cNvPr>
          <p:cNvSpPr/>
          <p:nvPr/>
        </p:nvSpPr>
        <p:spPr bwMode="auto">
          <a:xfrm>
            <a:off x="3034072" y="2171466"/>
            <a:ext cx="361989" cy="101528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9466" name="Picture 10" descr="GEOFFREY HINTON: The Untold Story of AI’s Hidden Risks and the Man Who Warned the World (A biography)">
            <a:extLst>
              <a:ext uri="{FF2B5EF4-FFF2-40B4-BE49-F238E27FC236}">
                <a16:creationId xmlns:a16="http://schemas.microsoft.com/office/drawing/2014/main" id="{B9FF2E78-B414-6048-4EA7-67C12DFBC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4" y="2094757"/>
            <a:ext cx="1301990" cy="19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4DECB2-EBC6-24E3-3BC3-7B36DBD396CD}"/>
              </a:ext>
            </a:extLst>
          </p:cNvPr>
          <p:cNvSpPr txBox="1"/>
          <p:nvPr/>
        </p:nvSpPr>
        <p:spPr>
          <a:xfrm>
            <a:off x="7843758" y="2011136"/>
            <a:ext cx="42802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Diagnostic médical</a:t>
            </a:r>
          </a:p>
          <a:p>
            <a:pPr marL="285750" indent="-285750">
              <a:buFontTx/>
              <a:buChar char="-"/>
            </a:pPr>
            <a:r>
              <a:rPr lang="fr-FR" dirty="0"/>
              <a:t>Cybersécurité / Détection de fraudes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Robotique autonome</a:t>
            </a:r>
          </a:p>
          <a:p>
            <a:pPr marL="285750" indent="-285750">
              <a:buFontTx/>
              <a:buChar char="-"/>
            </a:pPr>
            <a:r>
              <a:rPr lang="fr-FR" dirty="0"/>
              <a:t>Analyse de risque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Systèmes de recommandation </a:t>
            </a:r>
            <a:r>
              <a:rPr lang="fr-FR" sz="1100" dirty="0"/>
              <a:t>Netflix/YouTube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Reconnaissance vocale (Siri, Alexa)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EB0E0ACD-A89A-DBC1-C515-F00AD861A775}"/>
              </a:ext>
            </a:extLst>
          </p:cNvPr>
          <p:cNvSpPr/>
          <p:nvPr/>
        </p:nvSpPr>
        <p:spPr>
          <a:xfrm>
            <a:off x="7780337" y="1614356"/>
            <a:ext cx="2642524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Intelligence Artificielle</a:t>
            </a:r>
          </a:p>
        </p:txBody>
      </p:sp>
      <p:sp>
        <p:nvSpPr>
          <p:cNvPr id="23" name="Flèche : pentagone 22">
            <a:extLst>
              <a:ext uri="{FF2B5EF4-FFF2-40B4-BE49-F238E27FC236}">
                <a16:creationId xmlns:a16="http://schemas.microsoft.com/office/drawing/2014/main" id="{68856499-5A14-1BBD-F07E-67F856E102FC}"/>
              </a:ext>
            </a:extLst>
          </p:cNvPr>
          <p:cNvSpPr/>
          <p:nvPr/>
        </p:nvSpPr>
        <p:spPr>
          <a:xfrm>
            <a:off x="7780337" y="4381430"/>
            <a:ext cx="2642524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IA Génératives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309154-7ADB-17E2-6C5C-DBFC451ADDA8}"/>
              </a:ext>
            </a:extLst>
          </p:cNvPr>
          <p:cNvSpPr txBox="1"/>
          <p:nvPr/>
        </p:nvSpPr>
        <p:spPr>
          <a:xfrm>
            <a:off x="7835479" y="4776873"/>
            <a:ext cx="4280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Génération de textes, d’images, de codes…</a:t>
            </a: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2155-CC46-7074-161B-F13B014D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3577E-4D83-B3F0-58B4-2E442CA1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14D72-1E9E-4C2D-4EFE-C84E35A9B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2036C-93E7-4578-0F1B-AB6E1B75854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957D5-C475-CCE9-F593-FD29CD97CD8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1709AF6-B93B-1CDC-CD18-085F1B42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BBA4E4C-8822-1D6F-14C3-07F0C6ED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435D786-7973-19B8-9D81-9B151D7CF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E00B263C-E225-BB7D-CC6F-0185BEA242E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 Déterministe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8AEF1-D63B-F73B-7A42-CD0E061A33CE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93D0D13-E15C-1C72-F699-535272F647A9}"/>
              </a:ext>
            </a:extLst>
          </p:cNvPr>
          <p:cNvSpPr/>
          <p:nvPr/>
        </p:nvSpPr>
        <p:spPr>
          <a:xfrm rot="16200000">
            <a:off x="1635705" y="341985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CCC16863-56F8-F1B5-08DA-49747F8C0243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CB0043-5281-5CD9-B171-4C0EB8E072A7}"/>
              </a:ext>
            </a:extLst>
          </p:cNvPr>
          <p:cNvSpPr txBox="1"/>
          <p:nvPr/>
        </p:nvSpPr>
        <p:spPr>
          <a:xfrm>
            <a:off x="460367" y="355601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4DAD26-3B47-92E4-E972-933B76ADEE44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E84B39F3-9B2B-C9A8-CDB9-D454B79D3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58F689D0-DE53-F20B-444F-AF4EFAC7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 21">
            <a:extLst>
              <a:ext uri="{FF2B5EF4-FFF2-40B4-BE49-F238E27FC236}">
                <a16:creationId xmlns:a16="http://schemas.microsoft.com/office/drawing/2014/main" id="{F9B8E05C-FD5A-1189-D112-CAFF32BE4D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22" name="Objet 21">
                        <a:extLst>
                          <a:ext uri="{FF2B5EF4-FFF2-40B4-BE49-F238E27FC236}">
                            <a16:creationId xmlns:a16="http://schemas.microsoft.com/office/drawing/2014/main" id="{E7ED7EB6-54C3-F1C0-7ED5-FC38C425A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 22">
            <a:extLst>
              <a:ext uri="{FF2B5EF4-FFF2-40B4-BE49-F238E27FC236}">
                <a16:creationId xmlns:a16="http://schemas.microsoft.com/office/drawing/2014/main" id="{9A02D2E4-0A26-47BB-EE52-5A380C7323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23" name="Objet 22">
                        <a:extLst>
                          <a:ext uri="{FF2B5EF4-FFF2-40B4-BE49-F238E27FC236}">
                            <a16:creationId xmlns:a16="http://schemas.microsoft.com/office/drawing/2014/main" id="{043011E7-8CD8-ED17-91B3-6EF871D9D1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 23">
            <a:extLst>
              <a:ext uri="{FF2B5EF4-FFF2-40B4-BE49-F238E27FC236}">
                <a16:creationId xmlns:a16="http://schemas.microsoft.com/office/drawing/2014/main" id="{2F2A413B-73CB-3F01-4442-A79AFED9C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24" name="Objet 23">
                        <a:extLst>
                          <a:ext uri="{FF2B5EF4-FFF2-40B4-BE49-F238E27FC236}">
                            <a16:creationId xmlns:a16="http://schemas.microsoft.com/office/drawing/2014/main" id="{27B0AD44-5376-53DC-9AA5-465EF18A3D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6586852C-3DD8-D76D-272C-9361EB7767E3}"/>
              </a:ext>
            </a:extLst>
          </p:cNvPr>
          <p:cNvSpPr/>
          <p:nvPr/>
        </p:nvSpPr>
        <p:spPr>
          <a:xfrm rot="16200000">
            <a:off x="1635706" y="388755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AC8984C-EEEE-AA89-22AA-E6AB97D1D817}"/>
              </a:ext>
            </a:extLst>
          </p:cNvPr>
          <p:cNvSpPr txBox="1"/>
          <p:nvPr/>
        </p:nvSpPr>
        <p:spPr>
          <a:xfrm>
            <a:off x="535672" y="392194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318BB435-1018-4E03-A0A7-CC87CC11286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700AE-BA1D-77FD-21C5-43914C6B2057}"/>
              </a:ext>
            </a:extLst>
          </p:cNvPr>
          <p:cNvSpPr/>
          <p:nvPr/>
        </p:nvSpPr>
        <p:spPr>
          <a:xfrm>
            <a:off x="8225404" y="3593592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F7AF013C-6896-A8D1-F6F1-E7C8B17AEB8B}"/>
              </a:ext>
            </a:extLst>
          </p:cNvPr>
          <p:cNvSpPr/>
          <p:nvPr/>
        </p:nvSpPr>
        <p:spPr>
          <a:xfrm rot="16200000">
            <a:off x="7676267" y="3493007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A2C493C3-57EF-E866-3157-17B635758A5C}"/>
              </a:ext>
            </a:extLst>
          </p:cNvPr>
          <p:cNvSpPr/>
          <p:nvPr/>
        </p:nvSpPr>
        <p:spPr>
          <a:xfrm rot="16200000">
            <a:off x="9908040" y="3730751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EE82F24-9203-C27F-EC71-909CA4049FEC}"/>
              </a:ext>
            </a:extLst>
          </p:cNvPr>
          <p:cNvSpPr txBox="1"/>
          <p:nvPr/>
        </p:nvSpPr>
        <p:spPr>
          <a:xfrm>
            <a:off x="6281473" y="3629167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7751796-F415-A052-CCEC-B89C77D6010A}"/>
              </a:ext>
            </a:extLst>
          </p:cNvPr>
          <p:cNvSpPr txBox="1"/>
          <p:nvPr/>
        </p:nvSpPr>
        <p:spPr>
          <a:xfrm>
            <a:off x="10472985" y="3758403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2DAB39CF-67AA-F2B6-BA2B-A7F4FD26E5EB}"/>
              </a:ext>
            </a:extLst>
          </p:cNvPr>
          <p:cNvSpPr/>
          <p:nvPr/>
        </p:nvSpPr>
        <p:spPr>
          <a:xfrm rot="16200000">
            <a:off x="7676268" y="3960706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B883736-7B91-B5FB-E4C4-74582394DE0E}"/>
              </a:ext>
            </a:extLst>
          </p:cNvPr>
          <p:cNvSpPr txBox="1"/>
          <p:nvPr/>
        </p:nvSpPr>
        <p:spPr>
          <a:xfrm>
            <a:off x="6292920" y="4027556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AE55E8-1BEB-F00C-AE81-227315599A0F}"/>
              </a:ext>
            </a:extLst>
          </p:cNvPr>
          <p:cNvSpPr/>
          <p:nvPr/>
        </p:nvSpPr>
        <p:spPr>
          <a:xfrm>
            <a:off x="8225404" y="5401525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BD2A674B-5061-1D17-7C1B-FA87929F157E}"/>
              </a:ext>
            </a:extLst>
          </p:cNvPr>
          <p:cNvSpPr/>
          <p:nvPr/>
        </p:nvSpPr>
        <p:spPr>
          <a:xfrm rot="16200000">
            <a:off x="7676267" y="5300940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BC36168D-CFC5-31BA-1B1B-7B9C984AACBF}"/>
              </a:ext>
            </a:extLst>
          </p:cNvPr>
          <p:cNvSpPr/>
          <p:nvPr/>
        </p:nvSpPr>
        <p:spPr>
          <a:xfrm rot="16200000">
            <a:off x="9908040" y="553868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15BFCED-0CAE-FD5E-9993-0704CBFB9BCA}"/>
              </a:ext>
            </a:extLst>
          </p:cNvPr>
          <p:cNvSpPr txBox="1"/>
          <p:nvPr/>
        </p:nvSpPr>
        <p:spPr>
          <a:xfrm>
            <a:off x="6500929" y="543710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D9A776-AD51-1A23-6EF1-D809327006B5}"/>
              </a:ext>
            </a:extLst>
          </p:cNvPr>
          <p:cNvSpPr txBox="1"/>
          <p:nvPr/>
        </p:nvSpPr>
        <p:spPr>
          <a:xfrm>
            <a:off x="10436744" y="558924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 le </a:t>
            </a:r>
          </a:p>
          <a:p>
            <a:r>
              <a:rPr lang="fr-F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plus probable</a:t>
            </a:r>
          </a:p>
        </p:txBody>
      </p:sp>
      <p:sp>
        <p:nvSpPr>
          <p:cNvPr id="43" name="Flèche : bas 42">
            <a:extLst>
              <a:ext uri="{FF2B5EF4-FFF2-40B4-BE49-F238E27FC236}">
                <a16:creationId xmlns:a16="http://schemas.microsoft.com/office/drawing/2014/main" id="{14B38009-A75D-0AB9-879C-79F1236D89D5}"/>
              </a:ext>
            </a:extLst>
          </p:cNvPr>
          <p:cNvSpPr/>
          <p:nvPr/>
        </p:nvSpPr>
        <p:spPr>
          <a:xfrm rot="16200000">
            <a:off x="7676268" y="576863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F932CB9-71C4-694A-64FD-3B3B24FD187F}"/>
              </a:ext>
            </a:extLst>
          </p:cNvPr>
          <p:cNvSpPr txBox="1"/>
          <p:nvPr/>
        </p:nvSpPr>
        <p:spPr>
          <a:xfrm>
            <a:off x="6576234" y="5803032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cxnSp>
        <p:nvCxnSpPr>
          <p:cNvPr id="47" name="Connecteur : en arc 46">
            <a:extLst>
              <a:ext uri="{FF2B5EF4-FFF2-40B4-BE49-F238E27FC236}">
                <a16:creationId xmlns:a16="http://schemas.microsoft.com/office/drawing/2014/main" id="{048B2624-895A-F299-4F9C-AD78DC6480DF}"/>
              </a:ext>
            </a:extLst>
          </p:cNvPr>
          <p:cNvCxnSpPr/>
          <p:nvPr/>
        </p:nvCxnSpPr>
        <p:spPr>
          <a:xfrm rot="5400000">
            <a:off x="7862971" y="3056442"/>
            <a:ext cx="1752242" cy="4325715"/>
          </a:xfrm>
          <a:prstGeom prst="curvedConnector4">
            <a:avLst>
              <a:gd name="adj1" fmla="val 19218"/>
              <a:gd name="adj2" fmla="val 108879"/>
            </a:avLst>
          </a:prstGeom>
          <a:ln w="25400">
            <a:solidFill>
              <a:srgbClr val="FF0000"/>
            </a:solidFill>
            <a:prstDash val="sysDash"/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Flèche : pentagone 47">
            <a:extLst>
              <a:ext uri="{FF2B5EF4-FFF2-40B4-BE49-F238E27FC236}">
                <a16:creationId xmlns:a16="http://schemas.microsoft.com/office/drawing/2014/main" id="{BC733902-2D0D-5009-DBEF-DD853CE8E389}"/>
              </a:ext>
            </a:extLst>
          </p:cNvPr>
          <p:cNvSpPr/>
          <p:nvPr/>
        </p:nvSpPr>
        <p:spPr>
          <a:xfrm>
            <a:off x="6934238" y="2868348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49" name="Flèche : chevron 48">
            <a:extLst>
              <a:ext uri="{FF2B5EF4-FFF2-40B4-BE49-F238E27FC236}">
                <a16:creationId xmlns:a16="http://schemas.microsoft.com/office/drawing/2014/main" id="{815FC186-FAD1-D23C-0D83-0A6C0C0E0726}"/>
              </a:ext>
            </a:extLst>
          </p:cNvPr>
          <p:cNvSpPr/>
          <p:nvPr/>
        </p:nvSpPr>
        <p:spPr bwMode="auto">
          <a:xfrm>
            <a:off x="6934238" y="4988348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313549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A0C3-C62A-B984-0708-FA8C18C5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D9633B-5D3B-3F37-7FB0-CE9778D4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F363B-2D15-4879-F7B6-9413855D233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0CFFA-C6BC-5D3B-A45B-04086BC4FF3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6D616-4880-FF17-7DC1-A9E7F390C17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4E1D3FAC-89F4-E5C0-322A-0A1B342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5C14B31-3B17-6552-BAE2-FE8E3C66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5E78BE68-852D-64C0-265D-6CEF42A3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31EBD0-8E01-7256-5BCC-B3A492903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BA25A30-FC32-F029-6940-A756DF160731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6BB2676-AD84-4A18-1CDD-41485F635A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6A580D3-CD43-E6E5-9DC0-8E321295CC4A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CC3FDE-1488-E94D-8943-73E10FE60504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162492" y="4911885"/>
            <a:ext cx="427493" cy="48985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76CF6EB-D176-42C8-06BD-01A71286D8F5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755BA8B-C4EC-2F1F-2338-25CF2E6B1DD5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AF56D35-AFA5-BA3E-986A-83D659EF397E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A60A5E9-908D-EC45-C95D-959634F9DF9B}"/>
              </a:ext>
            </a:extLst>
          </p:cNvPr>
          <p:cNvSpPr txBox="1"/>
          <p:nvPr/>
        </p:nvSpPr>
        <p:spPr>
          <a:xfrm>
            <a:off x="1670015" y="5379561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10AA7-A1E1-C3A8-21E0-C53AAEC1997E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DE259A1-7646-43FE-49B7-88A51DDCC51D}"/>
                  </a:ext>
                </a:extLst>
              </p:cNvPr>
              <p:cNvSpPr txBox="1"/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DE259A1-7646-43FE-49B7-88A51DDCC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9682F88-CDF4-59B0-1F4C-315021EEE06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609F375-912A-DEE8-73BB-FB55593F5EB4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8284914-E104-F801-0FF2-CD313C3445A8}"/>
                  </a:ext>
                </a:extLst>
              </p:cNvPr>
              <p:cNvSpPr txBox="1"/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8284914-E104-F801-0FF2-CD313C34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C22A8AA7-8F72-5389-325C-885708D708D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</p:spTree>
    <p:extLst>
      <p:ext uri="{BB962C8B-B14F-4D97-AF65-F5344CB8AC3E}">
        <p14:creationId xmlns:p14="http://schemas.microsoft.com/office/powerpoint/2010/main" val="373029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1F33-D7D7-33BC-CC0A-200AB130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8301C1-1651-6C4F-9AAA-AA843FA0E51D}"/>
                  </a:ext>
                </a:extLst>
              </p:cNvPr>
              <p:cNvSpPr txBox="1"/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0B8301C1-1651-6C4F-9AAA-AA843FA0E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3389286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CFD135B8-090F-5EA7-8EB1-8E0C919B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E2B858-E9F4-BB82-E1BC-13F55A30FD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0ECCD-B4D2-B090-A86F-4634A853E53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7467E8-E970-44A6-C0D9-C7D05500018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86465539-FB73-D8EC-8B0E-3B9F8060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3F83E1F-9D07-C503-5324-046D7995D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8B470F7-9BCA-796A-D08B-11B58E5E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4CF25FBD-00E2-B40F-A455-1F8A5D9EC30E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894FB-B182-1F35-E3A8-172FC73C0E90}"/>
              </a:ext>
            </a:extLst>
          </p:cNvPr>
          <p:cNvSpPr/>
          <p:nvPr/>
        </p:nvSpPr>
        <p:spPr>
          <a:xfrm>
            <a:off x="452274" y="5539693"/>
            <a:ext cx="5139670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A03FF7D-5D91-5934-3A5F-3DDDD2C50D8E}"/>
              </a:ext>
            </a:extLst>
          </p:cNvPr>
          <p:cNvSpPr/>
          <p:nvPr/>
        </p:nvSpPr>
        <p:spPr>
          <a:xfrm>
            <a:off x="10029508" y="3774981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BDF1CF-A20C-8222-0924-12243EC78606}"/>
              </a:ext>
            </a:extLst>
          </p:cNvPr>
          <p:cNvSpPr/>
          <p:nvPr/>
        </p:nvSpPr>
        <p:spPr>
          <a:xfrm>
            <a:off x="8577175" y="3774981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38058E26-961A-3BBB-DB81-EEC4BEE5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llipse 26">
            <a:extLst>
              <a:ext uri="{FF2B5EF4-FFF2-40B4-BE49-F238E27FC236}">
                <a16:creationId xmlns:a16="http://schemas.microsoft.com/office/drawing/2014/main" id="{D66A9EFC-1895-E3F0-449F-DBDE3B2C5494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14C7982-5147-82F9-FB8E-7227AA7A224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BD90B3A-1ACB-F151-D006-09F21D530CD7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CF91D31-F090-C151-45E1-553B1C0917A8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9CED410-1767-F537-872E-439A9A0EF94D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2098C342-6CF0-E698-912C-81850FFD38F5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87121E-A781-1E6C-ED1C-F8D9D591425D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25D330-2CB4-53B1-EA99-A900C507EA0A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F6A132F-D747-B94C-A15D-00534A5BD50E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64F6277-37D5-844B-4B53-D391841AA478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1143767-7453-18A1-146D-2A1977FA45DA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5DC2A179-B93D-40A9-D0D0-83832F0D5319}"/>
                  </a:ext>
                </a:extLst>
              </p:cNvPr>
              <p:cNvSpPr txBox="1"/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5DC2A179-B93D-40A9-D0D0-83832F0D5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496" y="5055361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A2D5EC6-1BB7-58F3-CDD5-10D8D8962508}"/>
              </a:ext>
            </a:extLst>
          </p:cNvPr>
          <p:cNvSpPr/>
          <p:nvPr/>
        </p:nvSpPr>
        <p:spPr>
          <a:xfrm>
            <a:off x="2396205" y="5708594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EADC5A93-C86A-F404-7A96-12C585E3F048}"/>
              </a:ext>
            </a:extLst>
          </p:cNvPr>
          <p:cNvSpPr/>
          <p:nvPr/>
        </p:nvSpPr>
        <p:spPr>
          <a:xfrm rot="16200000">
            <a:off x="1847068" y="560800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D0B1E8D5-7661-9BCE-806B-03DEE0A9CAD5}"/>
              </a:ext>
            </a:extLst>
          </p:cNvPr>
          <p:cNvSpPr/>
          <p:nvPr/>
        </p:nvSpPr>
        <p:spPr>
          <a:xfrm rot="16200000">
            <a:off x="4078841" y="5845753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1933ED2-BAC7-04A7-6041-743F49556E66}"/>
              </a:ext>
            </a:extLst>
          </p:cNvPr>
          <p:cNvSpPr txBox="1"/>
          <p:nvPr/>
        </p:nvSpPr>
        <p:spPr>
          <a:xfrm>
            <a:off x="452274" y="574416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CC7112F-594E-7774-1AF5-ECC3DAACABFF}"/>
              </a:ext>
            </a:extLst>
          </p:cNvPr>
          <p:cNvSpPr txBox="1"/>
          <p:nvPr/>
        </p:nvSpPr>
        <p:spPr>
          <a:xfrm>
            <a:off x="4643786" y="5873405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</a:p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49" name="Flèche : bas 48">
            <a:extLst>
              <a:ext uri="{FF2B5EF4-FFF2-40B4-BE49-F238E27FC236}">
                <a16:creationId xmlns:a16="http://schemas.microsoft.com/office/drawing/2014/main" id="{1FAD9608-A4C2-E58F-AB81-50974431AD9A}"/>
              </a:ext>
            </a:extLst>
          </p:cNvPr>
          <p:cNvSpPr/>
          <p:nvPr/>
        </p:nvSpPr>
        <p:spPr>
          <a:xfrm rot="16200000">
            <a:off x="1847069" y="6075708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90BF7E0-2EC9-8046-99E8-1CC8517ABF1F}"/>
              </a:ext>
            </a:extLst>
          </p:cNvPr>
          <p:cNvSpPr txBox="1"/>
          <p:nvPr/>
        </p:nvSpPr>
        <p:spPr>
          <a:xfrm>
            <a:off x="463721" y="6142558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  <a:b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attendus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762C635D-5AF3-3BCB-C8CA-69D5D8B241E0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7BD5883E-42FE-BB7F-FDC8-8FAF5EC64B4B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59050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A24A-275F-4C0B-9EC3-AD44AE8B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A97974A-10AA-DB42-1D63-4945F1FB456F}"/>
                  </a:ext>
                </a:extLst>
              </p:cNvPr>
              <p:cNvSpPr txBox="1"/>
              <p:nvPr/>
            </p:nvSpPr>
            <p:spPr>
              <a:xfrm>
                <a:off x="5785333" y="2972861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3A97974A-10AA-DB42-1D63-4945F1FB4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3" y="2972861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EA7A909E-1570-F1E0-CECF-488982F2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9FA35B-0ED4-9347-2FC4-2A33A02EDF4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53FC1-6C74-B116-E2A4-A155D13B3D4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475DE6-40F1-C8DA-6ED8-4B6832CC2C2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7099241-774F-CEAA-137C-D68D1FDE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0EC868A-413A-A5B1-FA68-41297DDE8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11B0997-5457-7CB1-7CA4-82437E28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FF166166-A5D1-BDFF-6578-25BF1268B12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8A19AD07-476C-A150-6E24-C40D3B234E8D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F9EC6BE5-981C-C18D-3D80-B40281E21172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CAED6-9AE4-8EDB-41C5-C561A0FF4C8A}"/>
              </a:ext>
            </a:extLst>
          </p:cNvPr>
          <p:cNvSpPr/>
          <p:nvPr/>
        </p:nvSpPr>
        <p:spPr>
          <a:xfrm>
            <a:off x="219855" y="5539693"/>
            <a:ext cx="3953349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9E34CB-1DA1-71B7-F5F6-1CF98B681651}"/>
              </a:ext>
            </a:extLst>
          </p:cNvPr>
          <p:cNvSpPr/>
          <p:nvPr/>
        </p:nvSpPr>
        <p:spPr>
          <a:xfrm>
            <a:off x="8438345" y="3358556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91951B5-C36A-C5E1-D9ED-228BDEEE54AB}"/>
              </a:ext>
            </a:extLst>
          </p:cNvPr>
          <p:cNvSpPr/>
          <p:nvPr/>
        </p:nvSpPr>
        <p:spPr>
          <a:xfrm>
            <a:off x="6986012" y="3358556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C1ECE7D0-6D3D-07F4-6974-6B1E774B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D382A44-4439-DA0E-E384-EE67B134584E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EB2F8A1-20FB-9BC1-3537-B81E2EEBCAE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A3D4357-009A-F079-9DB1-91EE8583F834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4C6991-18CD-C79F-5285-79F4C71D1E7A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07CF724-BECC-75B3-BBDD-53D356546BC8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AB8C142-33B8-C50A-1BA7-5F778942FFE8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80A080-2557-B390-907F-0DF850C879EA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34D631F-504A-CC1E-C4B7-D9486E5E3228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E977978-6A8A-3999-CA9A-A9DBCEBE4D34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030E368-E2E4-80B3-D3A3-A5CA8EB67A7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3B5F22D0-D2AE-8EEB-1610-B9AD9F16B41E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EE831A85-0468-4B7D-EE6A-19C3F7FCA339}"/>
                  </a:ext>
                </a:extLst>
              </p:cNvPr>
              <p:cNvSpPr txBox="1"/>
              <p:nvPr/>
            </p:nvSpPr>
            <p:spPr>
              <a:xfrm>
                <a:off x="9685215" y="3149062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EE831A85-0468-4B7D-EE6A-19C3F7FCA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215" y="3149062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476E5B66-1810-60BC-EAFC-46B9605AAA08}"/>
              </a:ext>
            </a:extLst>
          </p:cNvPr>
          <p:cNvSpPr/>
          <p:nvPr/>
        </p:nvSpPr>
        <p:spPr>
          <a:xfrm>
            <a:off x="1314695" y="5708594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2" name="Flèche : bas 51">
            <a:extLst>
              <a:ext uri="{FF2B5EF4-FFF2-40B4-BE49-F238E27FC236}">
                <a16:creationId xmlns:a16="http://schemas.microsoft.com/office/drawing/2014/main" id="{F0FDBB52-5EED-1239-7C3C-AC004C9DE49F}"/>
              </a:ext>
            </a:extLst>
          </p:cNvPr>
          <p:cNvSpPr/>
          <p:nvPr/>
        </p:nvSpPr>
        <p:spPr>
          <a:xfrm rot="16200000">
            <a:off x="765558" y="560800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AA66E573-D62F-5DB3-788A-D560607142CB}"/>
              </a:ext>
            </a:extLst>
          </p:cNvPr>
          <p:cNvSpPr/>
          <p:nvPr/>
        </p:nvSpPr>
        <p:spPr>
          <a:xfrm rot="16200000">
            <a:off x="2997331" y="5845753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805FE0C-0BCB-72F0-AACC-9F481CC08063}"/>
              </a:ext>
            </a:extLst>
          </p:cNvPr>
          <p:cNvSpPr txBox="1"/>
          <p:nvPr/>
        </p:nvSpPr>
        <p:spPr>
          <a:xfrm>
            <a:off x="219855" y="5744169"/>
            <a:ext cx="275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1F61372-3F7B-7F30-E8A5-EE3CA7CAAEE1}"/>
              </a:ext>
            </a:extLst>
          </p:cNvPr>
          <p:cNvSpPr txBox="1"/>
          <p:nvPr/>
        </p:nvSpPr>
        <p:spPr>
          <a:xfrm>
            <a:off x="3539697" y="601111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W, B</a:t>
            </a:r>
          </a:p>
        </p:txBody>
      </p:sp>
      <p:sp>
        <p:nvSpPr>
          <p:cNvPr id="58" name="Flèche : bas 57">
            <a:extLst>
              <a:ext uri="{FF2B5EF4-FFF2-40B4-BE49-F238E27FC236}">
                <a16:creationId xmlns:a16="http://schemas.microsoft.com/office/drawing/2014/main" id="{AC836C0E-F506-9272-8851-1D6F11134731}"/>
              </a:ext>
            </a:extLst>
          </p:cNvPr>
          <p:cNvSpPr/>
          <p:nvPr/>
        </p:nvSpPr>
        <p:spPr>
          <a:xfrm rot="16200000">
            <a:off x="765559" y="6075708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50367E6-7CA0-95FD-C870-8E59DF23E160}"/>
              </a:ext>
            </a:extLst>
          </p:cNvPr>
          <p:cNvSpPr txBox="1"/>
          <p:nvPr/>
        </p:nvSpPr>
        <p:spPr>
          <a:xfrm>
            <a:off x="219855" y="622647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Y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B8FFC2E4-630B-E336-9EAF-D57818D48B50}"/>
              </a:ext>
            </a:extLst>
          </p:cNvPr>
          <p:cNvSpPr txBox="1"/>
          <p:nvPr/>
        </p:nvSpPr>
        <p:spPr>
          <a:xfrm>
            <a:off x="5785333" y="4517924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 </a:t>
            </a:r>
            <a:r>
              <a:rPr lang="fr-FR" sz="1400" dirty="0" err="1"/>
              <a:t>epoch</a:t>
            </a:r>
            <a:r>
              <a:rPr lang="fr-FR" sz="1400" dirty="0"/>
              <a:t> = 1 cycle d’apprentissage (c)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E13638D-1643-0195-7233-485E31FDBA2E}"/>
                  </a:ext>
                </a:extLst>
              </p:cNvPr>
              <p:cNvSpPr txBox="1"/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0E13638D-1643-0195-7233-485E31FDB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E39B03A-2229-3532-1E75-D55F3C59565D}"/>
                  </a:ext>
                </a:extLst>
              </p:cNvPr>
              <p:cNvSpPr txBox="1"/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: vitesse d’apprentissage</a:t>
                </a:r>
              </a:p>
            </p:txBody>
          </p:sp>
        </mc:Choice>
        <mc:Fallback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E39B03A-2229-3532-1E75-D55F3C59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EC0BFFE-D9EF-8536-B3D1-042F4362A6FC}"/>
                  </a:ext>
                </a:extLst>
              </p:cNvPr>
              <p:cNvSpPr txBox="1"/>
              <p:nvPr/>
            </p:nvSpPr>
            <p:spPr>
              <a:xfrm>
                <a:off x="7543506" y="5898898"/>
                <a:ext cx="2811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B050"/>
                    </a:solidFill>
                  </a:rPr>
                  <a:t> </a:t>
                </a:r>
                <a:r>
                  <a:rPr lang="fr-FR" dirty="0"/>
                  <a:t>: valeur de sortie attendue</a:t>
                </a:r>
              </a:p>
            </p:txBody>
          </p:sp>
        </mc:Choice>
        <mc:Fallback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7EC0BFFE-D9EF-8536-B3D1-042F4362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898898"/>
                <a:ext cx="2811091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9A61630-05B7-A3E2-CCE2-4CB8A6EE2FC8}"/>
                  </a:ext>
                </a:extLst>
              </p:cNvPr>
              <p:cNvSpPr txBox="1"/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 : valeur fournie par le neurone</a:t>
                </a:r>
              </a:p>
            </p:txBody>
          </p:sp>
        </mc:Choice>
        <mc:Fallback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D9A61630-05B7-A3E2-CCE2-4CB8A6EE2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blipFill>
                <a:blip r:embed="rId11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ZoneTexte 65">
            <a:extLst>
              <a:ext uri="{FF2B5EF4-FFF2-40B4-BE49-F238E27FC236}">
                <a16:creationId xmlns:a16="http://schemas.microsoft.com/office/drawing/2014/main" id="{F831CBB8-35D4-212B-E3D6-C37DEA9FB9F1}"/>
              </a:ext>
            </a:extLst>
          </p:cNvPr>
          <p:cNvSpPr txBox="1"/>
          <p:nvPr/>
        </p:nvSpPr>
        <p:spPr>
          <a:xfrm>
            <a:off x="3265794" y="2773012"/>
            <a:ext cx="277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plusieurs « </a:t>
            </a:r>
            <a:r>
              <a:rPr lang="fr-FR" b="1" dirty="0" err="1"/>
              <a:t>epochs</a:t>
            </a:r>
            <a:r>
              <a:rPr lang="fr-FR" b="1" dirty="0"/>
              <a:t> »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7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B08D-EBE1-0AED-BE3C-782CD886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B413D-3EAF-268F-AF42-F4E6B938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9BB55-9B9A-98EC-04D1-D143C6AE76A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B6C40-8A06-2B37-D8BA-D6DC40FF2A6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A8F72-54BE-4F3D-D96B-1755E95B156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4E5270D-C701-5290-BBC7-236B99A7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BCDA89-367F-7E72-150E-46807F5D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B25AA03-AF58-7D61-C1D4-6A884114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434A500-0721-0FF3-1CB2-58B9A598E42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AD5B6EA1-1A30-71E6-DA15-7F9D3F1416AD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3C3E65E0-4264-F4DE-FCB4-BC1D48A27B26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3165D07-AE21-6449-300F-AAD03FD51936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3165D07-AE21-6449-300F-AAD03FD51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B6F9B172-5C34-B378-ED68-D5734678E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362084"/>
              </p:ext>
            </p:extLst>
          </p:nvPr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4A9420A7-62C2-FF60-A119-C2DB2D60A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EEAFE996-2743-0040-D8E5-E856C8D5BA81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215228D-B939-BFA6-7161-DFCB25FBEA7E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8215228D-B939-BFA6-7161-DFCB25FBE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C3155D7-0394-6C77-F013-7E5F897C1622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C3155D7-0394-6C77-F013-7E5F897C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t 29">
            <a:extLst>
              <a:ext uri="{FF2B5EF4-FFF2-40B4-BE49-F238E27FC236}">
                <a16:creationId xmlns:a16="http://schemas.microsoft.com/office/drawing/2014/main" id="{4E38892D-E486-5244-D320-A72CD04539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081962"/>
              </p:ext>
            </p:extLst>
          </p:nvPr>
        </p:nvGraphicFramePr>
        <p:xfrm>
          <a:off x="6416639" y="3144527"/>
          <a:ext cx="3654011" cy="284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5315040" imgH="4143240" progId="Paint.Picture">
                  <p:embed/>
                </p:oleObj>
              </mc:Choice>
              <mc:Fallback>
                <p:oleObj name="Image bitmap" r:id="rId10" imgW="5315040" imgH="4143240" progId="Paint.Picture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348B56C6-C918-7CB5-CB48-5918FEF1BE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6639" y="3144527"/>
                        <a:ext cx="3654011" cy="284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B36A86E-6F4B-8A7F-8719-997E8B39FC12}"/>
                  </a:ext>
                </a:extLst>
              </p:cNvPr>
              <p:cNvSpPr txBox="1"/>
              <p:nvPr/>
            </p:nvSpPr>
            <p:spPr>
              <a:xfrm>
                <a:off x="6353796" y="6131259"/>
                <a:ext cx="4126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9B36A86E-6F4B-8A7F-8719-997E8B39F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96" y="6131259"/>
                <a:ext cx="412616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33B792FB-01C5-B66C-0263-0BFFF355D7BF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</p:spTree>
    <p:extLst>
      <p:ext uri="{BB962C8B-B14F-4D97-AF65-F5344CB8AC3E}">
        <p14:creationId xmlns:p14="http://schemas.microsoft.com/office/powerpoint/2010/main" val="23748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2BD4C-150F-29B9-8260-9D74BF1C3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60AD1FD-D0C5-9192-878D-9E1BE09FCD0F}"/>
                  </a:ext>
                </a:extLst>
              </p:cNvPr>
              <p:cNvSpPr txBox="1"/>
              <p:nvPr/>
            </p:nvSpPr>
            <p:spPr>
              <a:xfrm>
                <a:off x="5785333" y="3100478"/>
                <a:ext cx="296946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80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8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fr-FR" sz="2800" dirty="0">
                  <a:solidFill>
                    <a:srgbClr val="ED7D31"/>
                  </a:solidFill>
                </a:endParaRP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60AD1FD-D0C5-9192-878D-9E1BE09FC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3" y="3100478"/>
                <a:ext cx="2969467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BF6CBC3D-2F97-860A-3A3E-1CF29636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3486C-FFE5-453D-4910-29B137A6EC3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1C25C-EEA7-F314-7224-223147BEF4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F622D-9C50-5F64-3152-84F48BAD788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6999D0F7-156F-CFB6-F70A-C949AC31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7478F69-A2CA-FC59-891A-2902ECC29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2FED1D73-4FCA-DC7A-6F82-60E8767E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57308D1-D2C3-9183-CFDA-EA8701F7EAC6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601A8188-3772-0E19-96B8-3D25C56795C5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8E85BB91-65C6-927A-9158-251B261AD833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7F2F7-8F10-1AA5-A44D-589D1C4AEAED}"/>
              </a:ext>
            </a:extLst>
          </p:cNvPr>
          <p:cNvSpPr/>
          <p:nvPr/>
        </p:nvSpPr>
        <p:spPr>
          <a:xfrm>
            <a:off x="9875520" y="4950454"/>
            <a:ext cx="978408" cy="46166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55FD98F-3F11-5C5A-00C8-9105ACE3B130}"/>
              </a:ext>
            </a:extLst>
          </p:cNvPr>
          <p:cNvSpPr/>
          <p:nvPr/>
        </p:nvSpPr>
        <p:spPr>
          <a:xfrm>
            <a:off x="8438345" y="3486173"/>
            <a:ext cx="316455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6CD0000-6F4E-65B4-AA3B-9ADA3A97AC76}"/>
              </a:ext>
            </a:extLst>
          </p:cNvPr>
          <p:cNvSpPr/>
          <p:nvPr/>
        </p:nvSpPr>
        <p:spPr>
          <a:xfrm>
            <a:off x="6986012" y="3486173"/>
            <a:ext cx="557494" cy="4878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CA796B09-DB28-B5EE-3C66-4207A339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51575" y="2624096"/>
            <a:ext cx="2797084" cy="39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42E8C7CD-AC55-385C-AE6F-7642A0A612A9}"/>
              </a:ext>
            </a:extLst>
          </p:cNvPr>
          <p:cNvSpPr/>
          <p:nvPr/>
        </p:nvSpPr>
        <p:spPr>
          <a:xfrm>
            <a:off x="2442410" y="4075649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f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1EBFB34-4058-DB17-EFF2-E0A14CAB07C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62492" y="3774981"/>
            <a:ext cx="427493" cy="44414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53BF0A3-6F7E-EE57-04A6-073ACD54E9E6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2574" y="4565505"/>
            <a:ext cx="559836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B2ABF57-6BD7-1259-09C0-2F15C056AE50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2000626" y="4911885"/>
            <a:ext cx="589359" cy="19228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288E6ED-E62E-A1FD-F2E0-F04475C2047F}"/>
              </a:ext>
            </a:extLst>
          </p:cNvPr>
          <p:cNvCxnSpPr>
            <a:cxnSpLocks/>
          </p:cNvCxnSpPr>
          <p:nvPr/>
        </p:nvCxnSpPr>
        <p:spPr>
          <a:xfrm>
            <a:off x="3618068" y="4565505"/>
            <a:ext cx="117565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AEDFFEE4-4363-9B71-A18E-0124757D8C4C}"/>
              </a:ext>
            </a:extLst>
          </p:cNvPr>
          <p:cNvSpPr txBox="1"/>
          <p:nvPr/>
        </p:nvSpPr>
        <p:spPr>
          <a:xfrm>
            <a:off x="1737376" y="343087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CFECFC-8B2B-A113-88AD-2DAF412C0CBD}"/>
              </a:ext>
            </a:extLst>
          </p:cNvPr>
          <p:cNvSpPr txBox="1"/>
          <p:nvPr/>
        </p:nvSpPr>
        <p:spPr>
          <a:xfrm>
            <a:off x="1457457" y="43654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F13091D-C566-C487-C275-C6AFEAC6BB7B}"/>
              </a:ext>
            </a:extLst>
          </p:cNvPr>
          <p:cNvSpPr txBox="1"/>
          <p:nvPr/>
        </p:nvSpPr>
        <p:spPr>
          <a:xfrm>
            <a:off x="1489552" y="4981232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A05BD2-51AD-1877-9AC4-83CAB10DDA04}"/>
              </a:ext>
            </a:extLst>
          </p:cNvPr>
          <p:cNvSpPr txBox="1"/>
          <p:nvPr/>
        </p:nvSpPr>
        <p:spPr>
          <a:xfrm>
            <a:off x="4897779" y="4365450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AAA0CE5-DEF2-E593-7C7E-BE3DDDEEEE3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46263" y="3630927"/>
            <a:ext cx="1" cy="44472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76520AA5-D71E-B1C2-BBE9-2CC779B1FE71}"/>
              </a:ext>
            </a:extLst>
          </p:cNvPr>
          <p:cNvSpPr txBox="1"/>
          <p:nvPr/>
        </p:nvSpPr>
        <p:spPr>
          <a:xfrm>
            <a:off x="2789690" y="317071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08402C-EA02-AC94-E70F-4B2520753EFB}"/>
                  </a:ext>
                </a:extLst>
              </p:cNvPr>
              <p:cNvSpPr txBox="1"/>
              <p:nvPr/>
            </p:nvSpPr>
            <p:spPr>
              <a:xfrm>
                <a:off x="9685215" y="3276679"/>
                <a:ext cx="2171940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fr-F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A008402C-EA02-AC94-E70F-4B2520753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215" y="3276679"/>
                <a:ext cx="2171940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8AD0187-FCA3-8126-69F9-7189D11C7ACF}"/>
                  </a:ext>
                </a:extLst>
              </p:cNvPr>
              <p:cNvSpPr txBox="1"/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fr-FR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l-GR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 </m:t>
                    </m:r>
                    <m:d>
                      <m:dPr>
                        <m:ctrlP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8AD0187-FCA3-8126-69F9-7189D11C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56" y="4950454"/>
                <a:ext cx="5573131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3DA4F45-C493-C934-92A2-C12213049F99}"/>
                  </a:ext>
                </a:extLst>
              </p:cNvPr>
              <p:cNvSpPr txBox="1"/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: vitesse d’apprentissage</a:t>
                </a:r>
              </a:p>
            </p:txBody>
          </p:sp>
        </mc:Choice>
        <mc:Fallback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3DA4F45-C493-C934-92A2-C1221304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523928"/>
                <a:ext cx="2675028" cy="369332"/>
              </a:xfrm>
              <a:prstGeom prst="rect">
                <a:avLst/>
              </a:prstGeom>
              <a:blipFill>
                <a:blip r:embed="rId9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4EBAB2F6-3928-9BF0-3843-13A3969FDFDB}"/>
                  </a:ext>
                </a:extLst>
              </p:cNvPr>
              <p:cNvSpPr txBox="1"/>
              <p:nvPr/>
            </p:nvSpPr>
            <p:spPr>
              <a:xfrm>
                <a:off x="7543506" y="5898898"/>
                <a:ext cx="2938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r-FR" dirty="0"/>
                  <a:t> : valeur de sortie attendue</a:t>
                </a:r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4EBAB2F6-3928-9BF0-3843-13A3969F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5898898"/>
                <a:ext cx="2938561" cy="369332"/>
              </a:xfrm>
              <a:prstGeom prst="rect">
                <a:avLst/>
              </a:prstGeom>
              <a:blipFill>
                <a:blip r:embed="rId10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70A6F8E-560D-C0FD-26EE-33F3B371BF45}"/>
                  </a:ext>
                </a:extLst>
              </p:cNvPr>
              <p:cNvSpPr txBox="1"/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 : valeur fournie par le neurone</a:t>
                </a:r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970A6F8E-560D-C0FD-26EE-33F3B371B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506" y="6271633"/>
                <a:ext cx="3235181" cy="369332"/>
              </a:xfrm>
              <a:prstGeom prst="rect">
                <a:avLst/>
              </a:prstGeom>
              <a:blipFill>
                <a:blip r:embed="rId11"/>
                <a:stretch>
                  <a:fillRect t="-5000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ZoneTexte 39">
            <a:extLst>
              <a:ext uri="{FF2B5EF4-FFF2-40B4-BE49-F238E27FC236}">
                <a16:creationId xmlns:a16="http://schemas.microsoft.com/office/drawing/2014/main" id="{11BBCFBD-30AD-6B13-B5B8-774D6433A01E}"/>
              </a:ext>
            </a:extLst>
          </p:cNvPr>
          <p:cNvSpPr txBox="1"/>
          <p:nvPr/>
        </p:nvSpPr>
        <p:spPr>
          <a:xfrm>
            <a:off x="5774264" y="2675242"/>
            <a:ext cx="41970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763E63-FAE5-B17B-C857-81F699E92350}"/>
              </a:ext>
            </a:extLst>
          </p:cNvPr>
          <p:cNvSpPr txBox="1"/>
          <p:nvPr/>
        </p:nvSpPr>
        <p:spPr>
          <a:xfrm>
            <a:off x="5785333" y="4522399"/>
            <a:ext cx="41970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4787FE4-4C4A-EA6F-7294-C1EE58F693EA}"/>
              </a:ext>
            </a:extLst>
          </p:cNvPr>
          <p:cNvSpPr txBox="1"/>
          <p:nvPr/>
        </p:nvSpPr>
        <p:spPr>
          <a:xfrm>
            <a:off x="5785333" y="5819930"/>
            <a:ext cx="14615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3 : </a:t>
            </a:r>
            <a:r>
              <a:rPr lang="fr-FR" i="1" dirty="0"/>
              <a:t>Mise à jour</a:t>
            </a:r>
          </a:p>
        </p:txBody>
      </p:sp>
    </p:spTree>
    <p:extLst>
      <p:ext uri="{BB962C8B-B14F-4D97-AF65-F5344CB8AC3E}">
        <p14:creationId xmlns:p14="http://schemas.microsoft.com/office/powerpoint/2010/main" val="363686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90456-2ACB-43C8-0B4B-84B5A775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B4915-36F9-A83F-F71F-EAC42F0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20284D-0682-96D1-86CD-180BB33BF69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87A8F-FDF2-6206-427B-9E123883504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85AF9-9373-CC5C-7C86-138485AB98B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43BD437-BAB3-8D1C-E862-01CF2F79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BAFCECC-85F0-7D94-E6A0-BFF92BA1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96F5B9D-90CB-F88E-F3B4-7382FE97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405C357-2C13-D48A-C293-E0518F5290E8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23D1ACE9-5303-F359-BCAC-31DEF3DFEBD6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B2F95855-7B54-A007-E2E3-15656C8880A3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B6160-D5C3-C7C3-AC23-CF15CDF7961D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5BB6160-D5C3-C7C3-AC23-CF15CDF7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4FAB15E0-9E5A-4E88-491B-92B1F97DA2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13" name="Objet 12">
                        <a:extLst>
                          <a:ext uri="{FF2B5EF4-FFF2-40B4-BE49-F238E27FC236}">
                            <a16:creationId xmlns:a16="http://schemas.microsoft.com/office/drawing/2014/main" id="{B6F9B172-5C34-B378-ED68-D5734678E3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E3C26C94-8D43-37F1-83F2-024E06DA23D3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0BBB68D-7828-444B-0A8C-BD63AA056D87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0BBB68D-7828-444B-0A8C-BD63AA056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ADA7456-4377-B793-A719-24B15151DAB3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ADA7456-4377-B793-A719-24B15151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7F51454D-B6AB-18C2-C7F5-A462C068DC44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FF987038-98C9-8474-1900-704FF8CFB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59046"/>
              </p:ext>
            </p:extLst>
          </p:nvPr>
        </p:nvGraphicFramePr>
        <p:xfrm>
          <a:off x="5888913" y="2800802"/>
          <a:ext cx="459105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4591080" imgH="3371760" progId="Paint.Picture">
                  <p:embed/>
                </p:oleObj>
              </mc:Choice>
              <mc:Fallback>
                <p:oleObj name="Image bitmap" r:id="rId10" imgW="4591080" imgH="3371760" progId="Paint.Pictur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4A17A596-D486-B379-6944-18130DCCD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88913" y="2800802"/>
                        <a:ext cx="4591050" cy="337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72528F33-6861-91F4-5985-FFE2A86CC185}"/>
              </a:ext>
            </a:extLst>
          </p:cNvPr>
          <p:cNvSpPr txBox="1"/>
          <p:nvPr/>
        </p:nvSpPr>
        <p:spPr>
          <a:xfrm>
            <a:off x="6282867" y="6322911"/>
            <a:ext cx="49402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</a:t>
            </a:r>
            <a:r>
              <a:rPr lang="fr-FR" dirty="0"/>
              <a:t>= erreur commise par le modèle</a:t>
            </a:r>
          </a:p>
        </p:txBody>
      </p:sp>
    </p:spTree>
    <p:extLst>
      <p:ext uri="{BB962C8B-B14F-4D97-AF65-F5344CB8AC3E}">
        <p14:creationId xmlns:p14="http://schemas.microsoft.com/office/powerpoint/2010/main" val="2829589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8C1E-CF66-652B-853D-9183B758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0F6E5-31DE-AF37-5721-17339091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97A45-5FE3-41E1-F1F5-15E723F704A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50D7E-4082-F93D-B87D-A229405B92B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59F86-ED7D-43DB-7F3C-9DB26CCE6B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E45874DA-B0B6-B800-D085-BB7BB54D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8B45722-D701-F30B-8199-0131D17F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A6CD6B70-DCCE-26B7-6BE9-39755F1C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C7004D7F-BA00-CDA5-B606-87B736C83D31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522A4ACA-60D7-0AA6-42E9-7B4D78BFB2A0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1F35158F-8B53-B9C0-B3E3-77AC723882E5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5BE552-D1C5-03F9-6ED7-B148B752FBF9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0,002</a:t>
                </a: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B5BE552-D1C5-03F9-6ED7-B148B752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1087157" cy="369332"/>
              </a:xfrm>
              <a:prstGeom prst="rect">
                <a:avLst/>
              </a:prstGeom>
              <a:blipFill>
                <a:blip r:embed="rId5"/>
                <a:stretch>
                  <a:fillRect r="-562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AA668CFD-DAB2-56EF-F2D9-210EA112FF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75" y="3571021"/>
          <a:ext cx="4170069" cy="306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5343480" imgH="3933720" progId="Paint.Picture">
                  <p:embed/>
                </p:oleObj>
              </mc:Choice>
              <mc:Fallback>
                <p:oleObj name="Image bitmap" r:id="rId6" imgW="5343480" imgH="3933720" progId="Paint.Picture">
                  <p:embed/>
                  <p:pic>
                    <p:nvPicPr>
                      <p:cNvPr id="13" name="Objet 12">
                        <a:extLst>
                          <a:ext uri="{FF2B5EF4-FFF2-40B4-BE49-F238E27FC236}">
                            <a16:creationId xmlns:a16="http://schemas.microsoft.com/office/drawing/2014/main" id="{4FAB15E0-9E5A-4E88-491B-92B1F97DA2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375" y="3571021"/>
                        <a:ext cx="4170069" cy="3069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CB342A2B-6DD6-3183-793E-5800BFCCB416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F9C0AC0-5820-47DC-F4A1-FD9B31D975B6}"/>
                  </a:ext>
                </a:extLst>
              </p:cNvPr>
              <p:cNvSpPr txBox="1"/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DF9C0AC0-5820-47DC-F4A1-FD9B31D9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52" y="3835354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D617754-BE2D-95EE-1B9F-F1BD88A54378}"/>
                  </a:ext>
                </a:extLst>
              </p:cNvPr>
              <p:cNvSpPr txBox="1"/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D617754-BE2D-95EE-1B9F-F1BD88A5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97" y="5808418"/>
                <a:ext cx="104563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C0E55047-F284-17DF-3684-F39889500AD7}"/>
              </a:ext>
            </a:extLst>
          </p:cNvPr>
          <p:cNvSpPr txBox="1"/>
          <p:nvPr/>
        </p:nvSpPr>
        <p:spPr>
          <a:xfrm>
            <a:off x="10479963" y="228121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1000</a:t>
            </a:r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669D71CA-2DDB-A5A9-9BF8-87C783F2B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472888"/>
              </p:ext>
            </p:extLst>
          </p:nvPr>
        </p:nvGraphicFramePr>
        <p:xfrm>
          <a:off x="5618123" y="3181547"/>
          <a:ext cx="2774147" cy="20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0" imgW="5257800" imgH="3857760" progId="Paint.Picture">
                  <p:embed/>
                </p:oleObj>
              </mc:Choice>
              <mc:Fallback>
                <p:oleObj name="Image bitmap" r:id="rId10" imgW="5257800" imgH="3857760" progId="Paint.Picture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BDA58754-913C-DA23-E21D-2E3EF1C97F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8123" y="3181547"/>
                        <a:ext cx="2774147" cy="203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0DF946EA-E7D3-ED10-8E43-8E2259712E42}"/>
              </a:ext>
            </a:extLst>
          </p:cNvPr>
          <p:cNvSpPr txBox="1"/>
          <p:nvPr/>
        </p:nvSpPr>
        <p:spPr>
          <a:xfrm>
            <a:off x="6500929" y="3991101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Courbe de décision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E2B4C42-2F36-DF93-4949-884C91E74F35}"/>
              </a:ext>
            </a:extLst>
          </p:cNvPr>
          <p:cNvSpPr/>
          <p:nvPr/>
        </p:nvSpPr>
        <p:spPr bwMode="auto">
          <a:xfrm>
            <a:off x="4950707" y="4529676"/>
            <a:ext cx="361989" cy="1015285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52A0C-09C4-7D28-F203-5A3EA6CA4C55}"/>
              </a:ext>
            </a:extLst>
          </p:cNvPr>
          <p:cNvSpPr/>
          <p:nvPr/>
        </p:nvSpPr>
        <p:spPr>
          <a:xfrm>
            <a:off x="8225404" y="5401525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5ACDFFBD-44D3-6669-52E0-EF1E8E8D2466}"/>
              </a:ext>
            </a:extLst>
          </p:cNvPr>
          <p:cNvSpPr/>
          <p:nvPr/>
        </p:nvSpPr>
        <p:spPr>
          <a:xfrm rot="16200000">
            <a:off x="7676267" y="5300940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32125BD7-E442-50A0-7E7C-2E6FB6EA7CFC}"/>
              </a:ext>
            </a:extLst>
          </p:cNvPr>
          <p:cNvSpPr/>
          <p:nvPr/>
        </p:nvSpPr>
        <p:spPr>
          <a:xfrm rot="16200000">
            <a:off x="9908040" y="5538684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F862DA0-86EA-609C-0794-AC6F5C9A6B9D}"/>
              </a:ext>
            </a:extLst>
          </p:cNvPr>
          <p:cNvSpPr txBox="1"/>
          <p:nvPr/>
        </p:nvSpPr>
        <p:spPr>
          <a:xfrm>
            <a:off x="6500929" y="543710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EC70DE-4BAC-C1FA-CF18-B08E9A4DA8A8}"/>
              </a:ext>
            </a:extLst>
          </p:cNvPr>
          <p:cNvSpPr txBox="1"/>
          <p:nvPr/>
        </p:nvSpPr>
        <p:spPr>
          <a:xfrm>
            <a:off x="10436744" y="570405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27084C2-8EE4-3DE1-0624-98028D8DC11C}"/>
              </a:ext>
            </a:extLst>
          </p:cNvPr>
          <p:cNvSpPr/>
          <p:nvPr/>
        </p:nvSpPr>
        <p:spPr>
          <a:xfrm rot="16200000">
            <a:off x="7676268" y="576863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8C5825-8430-6C7D-8145-1C017CDFC095}"/>
              </a:ext>
            </a:extLst>
          </p:cNvPr>
          <p:cNvSpPr txBox="1"/>
          <p:nvPr/>
        </p:nvSpPr>
        <p:spPr>
          <a:xfrm>
            <a:off x="6576234" y="5803032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Règles</a:t>
            </a:r>
            <a:b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Modèle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87951D-C5E0-9184-2C18-5AE983DC8529}"/>
              </a:ext>
            </a:extLst>
          </p:cNvPr>
          <p:cNvSpPr/>
          <p:nvPr/>
        </p:nvSpPr>
        <p:spPr>
          <a:xfrm>
            <a:off x="6500929" y="5253922"/>
            <a:ext cx="5139670" cy="12096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744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9FE24-46A3-F8A0-11B2-0E287E14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E580D-AAA7-E385-8682-C71A1618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i="1" dirty="0"/>
              <a:t>Machine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8D5FE-00B6-4424-057C-820272CF10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AADE9-4567-94C4-CCA9-D2817F5CCC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4B0DA-95A9-5684-AF57-076715AF01C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B3A9137B-4B50-DD12-C8AD-5E4FE536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8FE6261-FB2B-76E3-E088-8EA83C3A6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7A7A383-B2CA-7422-AB32-BE95548E5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CC2F7494-2380-7494-9E10-EE23876991F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Machine Learning</a:t>
            </a: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83B556F8-3878-14F8-ED2B-8F3845AB6DC5}"/>
              </a:ext>
            </a:extLst>
          </p:cNvPr>
          <p:cNvSpPr/>
          <p:nvPr/>
        </p:nvSpPr>
        <p:spPr>
          <a:xfrm>
            <a:off x="6528048" y="1889075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Cerveau Humain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CCB310C-0B02-7F93-A948-2BAEC852C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060123"/>
              </p:ext>
            </p:extLst>
          </p:nvPr>
        </p:nvGraphicFramePr>
        <p:xfrm>
          <a:off x="838200" y="2812574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778076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409743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Données d’entrée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Stimuli sensoriels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64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Ajustement des paramètres du modèle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Renforcement ou affaiblissement des connexions synaptiques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576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Minimisation de la fonction de coût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Maximisation du succès adaptatif (récompense, attention, survie)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61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Époque : phase d’entraînement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Jeune âge, enfance, apprentissage continu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07857"/>
                  </a:ext>
                </a:extLst>
              </a:tr>
            </a:tbl>
          </a:graphicData>
        </a:graphic>
      </p:graphicFrame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37EFE6C3-199F-8993-974A-727A7CD778F9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35E51B0E-7D4A-8619-2817-F23A473BFFA1}"/>
              </a:ext>
            </a:extLst>
          </p:cNvPr>
          <p:cNvSpPr/>
          <p:nvPr/>
        </p:nvSpPr>
        <p:spPr bwMode="auto">
          <a:xfrm>
            <a:off x="5583333" y="2324052"/>
            <a:ext cx="4303313" cy="312860"/>
          </a:xfrm>
          <a:prstGeom prst="chevron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F58BDA16-E08D-772F-A634-8EDCBB58B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05309"/>
              </p:ext>
            </p:extLst>
          </p:nvPr>
        </p:nvGraphicFramePr>
        <p:xfrm>
          <a:off x="838200" y="5512069"/>
          <a:ext cx="10515600" cy="1005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99619330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98423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Application du modèle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Application des connaissances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522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Entrée → sortie prédite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Stimulus → réponse appropriée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854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Paramètres figés (modèle entraîné)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/>
                        <a:t>Connexions neuronales stables pour ce pattern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433216"/>
                  </a:ext>
                </a:extLst>
              </a:tr>
            </a:tbl>
          </a:graphicData>
        </a:graphic>
      </p:graphicFrame>
      <p:sp>
        <p:nvSpPr>
          <p:cNvPr id="38" name="Flèche : pentagone 37">
            <a:extLst>
              <a:ext uri="{FF2B5EF4-FFF2-40B4-BE49-F238E27FC236}">
                <a16:creationId xmlns:a16="http://schemas.microsoft.com/office/drawing/2014/main" id="{A983E71B-DC9C-688C-936F-F3ADE433D899}"/>
              </a:ext>
            </a:extLst>
          </p:cNvPr>
          <p:cNvSpPr/>
          <p:nvPr/>
        </p:nvSpPr>
        <p:spPr>
          <a:xfrm>
            <a:off x="1127448" y="4907414"/>
            <a:ext cx="4320480" cy="312860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39" name="Flèche : chevron 38">
            <a:extLst>
              <a:ext uri="{FF2B5EF4-FFF2-40B4-BE49-F238E27FC236}">
                <a16:creationId xmlns:a16="http://schemas.microsoft.com/office/drawing/2014/main" id="{235789A3-DBAF-80E9-225B-0E4037E342AF}"/>
              </a:ext>
            </a:extLst>
          </p:cNvPr>
          <p:cNvSpPr/>
          <p:nvPr/>
        </p:nvSpPr>
        <p:spPr bwMode="auto">
          <a:xfrm>
            <a:off x="5583333" y="4916340"/>
            <a:ext cx="4303313" cy="312860"/>
          </a:xfrm>
          <a:prstGeom prst="chevron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</p:spTree>
    <p:extLst>
      <p:ext uri="{BB962C8B-B14F-4D97-AF65-F5344CB8AC3E}">
        <p14:creationId xmlns:p14="http://schemas.microsoft.com/office/powerpoint/2010/main" val="248575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2FF3-1425-FA9E-587B-E021F677A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3D738-DDF1-B2EA-C48A-3A231606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Neurone artificiel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FE3B4-CCCA-534E-3D27-5F6B976C08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6F3F2-FC90-8FC7-5DAC-EBD4C147F5C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A74B19-58BE-D262-450B-7D16B4CA40B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3CEAE8AD-00CA-5C5C-781F-F05A5F97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1EBA41B-6BE5-5459-8328-2D6CC9FC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9CDD5C7-7994-2932-A991-DF3E9350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F96AA485-39D7-F8CE-8770-C3682856DCBE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Système à neurones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55F2EB4C-FF6C-DA8A-633F-66CBBC2E6ECE}"/>
              </a:ext>
            </a:extLst>
          </p:cNvPr>
          <p:cNvSpPr/>
          <p:nvPr/>
        </p:nvSpPr>
        <p:spPr>
          <a:xfrm>
            <a:off x="1127448" y="2479071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54" name="Flèche : chevron 53">
            <a:extLst>
              <a:ext uri="{FF2B5EF4-FFF2-40B4-BE49-F238E27FC236}">
                <a16:creationId xmlns:a16="http://schemas.microsoft.com/office/drawing/2014/main" id="{85745931-3658-0E2E-3E9D-1C9BABD73744}"/>
              </a:ext>
            </a:extLst>
          </p:cNvPr>
          <p:cNvSpPr/>
          <p:nvPr/>
        </p:nvSpPr>
        <p:spPr bwMode="auto">
          <a:xfrm>
            <a:off x="5583333" y="2487997"/>
            <a:ext cx="4303313" cy="312860"/>
          </a:xfrm>
          <a:prstGeom prst="chevron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fr-FR" b="1" dirty="0">
                <a:solidFill>
                  <a:schemeClr val="bg1"/>
                </a:solidFill>
              </a:rPr>
              <a:t>Phase d’inférence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D3C1BD-0783-7416-E13A-CF115CE2FCB1}"/>
              </a:ext>
            </a:extLst>
          </p:cNvPr>
          <p:cNvSpPr txBox="1"/>
          <p:nvPr/>
        </p:nvSpPr>
        <p:spPr>
          <a:xfrm>
            <a:off x="711981" y="3266049"/>
            <a:ext cx="381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Données d’entrée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346E194C-A1DA-B50E-721B-60F10924E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52722"/>
              </p:ext>
            </p:extLst>
          </p:nvPr>
        </p:nvGraphicFramePr>
        <p:xfrm>
          <a:off x="223777" y="3882008"/>
          <a:ext cx="3829285" cy="286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5229360" imgH="3914640" progId="Paint.Picture">
                  <p:embed/>
                </p:oleObj>
              </mc:Choice>
              <mc:Fallback>
                <p:oleObj name="Image bitmap" r:id="rId5" imgW="5229360" imgH="3914640" progId="Paint.Picture">
                  <p:embed/>
                  <p:pic>
                    <p:nvPicPr>
                      <p:cNvPr id="3" name="Objet 2">
                        <a:extLst>
                          <a:ext uri="{FF2B5EF4-FFF2-40B4-BE49-F238E27FC236}">
                            <a16:creationId xmlns:a16="http://schemas.microsoft.com/office/drawing/2014/main" id="{C5BEAEBA-18D0-0F15-F9B4-E76DBE0C8F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77" y="3882008"/>
                        <a:ext cx="3829285" cy="286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5783E36-290B-8C16-5D56-D2786FFEF601}"/>
                  </a:ext>
                </a:extLst>
              </p:cNvPr>
              <p:cNvSpPr txBox="1"/>
              <p:nvPr/>
            </p:nvSpPr>
            <p:spPr>
              <a:xfrm>
                <a:off x="422621" y="3981658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5783E36-290B-8C16-5D56-D2786FFEF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1" y="3981658"/>
                <a:ext cx="1045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E969ED7-68A7-A439-3BE4-DB7165877E73}"/>
                  </a:ext>
                </a:extLst>
              </p:cNvPr>
              <p:cNvSpPr txBox="1"/>
              <p:nvPr/>
            </p:nvSpPr>
            <p:spPr>
              <a:xfrm>
                <a:off x="1735502" y="5040322"/>
                <a:ext cx="10456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E969ED7-68A7-A439-3BE4-DB716587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2" y="5040322"/>
                <a:ext cx="10456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t 29">
            <a:extLst>
              <a:ext uri="{FF2B5EF4-FFF2-40B4-BE49-F238E27FC236}">
                <a16:creationId xmlns:a16="http://schemas.microsoft.com/office/drawing/2014/main" id="{856BF2F5-EBB5-9C72-A05C-E42B97787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543948"/>
              </p:ext>
            </p:extLst>
          </p:nvPr>
        </p:nvGraphicFramePr>
        <p:xfrm>
          <a:off x="4710667" y="3031959"/>
          <a:ext cx="2770663" cy="215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5286240" imgH="4105440" progId="Paint.Picture">
                  <p:embed/>
                </p:oleObj>
              </mc:Choice>
              <mc:Fallback>
                <p:oleObj name="Image bitmap" r:id="rId9" imgW="5286240" imgH="4105440" progId="Paint.Picture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C5A1D5E1-0C72-EF7C-81E9-FEDFAA892F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0667" y="3031959"/>
                        <a:ext cx="2770663" cy="2151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t 30">
            <a:extLst>
              <a:ext uri="{FF2B5EF4-FFF2-40B4-BE49-F238E27FC236}">
                <a16:creationId xmlns:a16="http://schemas.microsoft.com/office/drawing/2014/main" id="{4B42295B-894B-4385-A4DB-25CA208A1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049088"/>
              </p:ext>
            </p:extLst>
          </p:nvPr>
        </p:nvGraphicFramePr>
        <p:xfrm>
          <a:off x="7847789" y="3811890"/>
          <a:ext cx="4075093" cy="286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657680" imgH="3276720" progId="Paint.Picture">
                  <p:embed/>
                </p:oleObj>
              </mc:Choice>
              <mc:Fallback>
                <p:oleObj name="Image bitmap" r:id="rId11" imgW="4657680" imgH="3276720" progId="Paint.Picture">
                  <p:embed/>
                  <p:pic>
                    <p:nvPicPr>
                      <p:cNvPr id="5" name="Objet 4">
                        <a:extLst>
                          <a:ext uri="{FF2B5EF4-FFF2-40B4-BE49-F238E27FC236}">
                            <a16:creationId xmlns:a16="http://schemas.microsoft.com/office/drawing/2014/main" id="{BB7DC177-339C-C62D-FE43-913701B08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47789" y="3811890"/>
                        <a:ext cx="4075093" cy="2866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t 31">
            <a:extLst>
              <a:ext uri="{FF2B5EF4-FFF2-40B4-BE49-F238E27FC236}">
                <a16:creationId xmlns:a16="http://schemas.microsoft.com/office/drawing/2014/main" id="{18D2F531-FE04-DA0A-2921-81768C0BA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687253"/>
              </p:ext>
            </p:extLst>
          </p:nvPr>
        </p:nvGraphicFramePr>
        <p:xfrm>
          <a:off x="5120946" y="5300394"/>
          <a:ext cx="1950107" cy="1448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3" imgW="5219640" imgH="3876840" progId="Paint.Picture">
                  <p:embed/>
                </p:oleObj>
              </mc:Choice>
              <mc:Fallback>
                <p:oleObj name="Image bitmap" r:id="rId13" imgW="5219640" imgH="3876840" progId="Paint.Picture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0AADAD24-6B7A-53CB-FB52-106144F31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20946" y="5300394"/>
                        <a:ext cx="1950107" cy="1448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42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Programmation séquentielle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84E2-6841-9B64-B325-E5B61532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07339-6A1D-8F92-3DBD-6F97D24E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46F653-369A-0617-001F-404E96D51C4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39631-DC1D-51AB-361E-BCCA7F30ACB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A69A9-41DD-0F2B-AD30-E87AF5A4870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FC55D53E-8074-C682-8AE6-33C76201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05212AA-5CD7-D17F-14CD-501D3591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00846A3-DDC0-7B9F-5901-5AC76D59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6E70415-F2B5-618C-1F2B-37AD6277FFAC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F629D8D-DC63-044F-F05B-0238FD858691}"/>
              </a:ext>
            </a:extLst>
          </p:cNvPr>
          <p:cNvSpPr/>
          <p:nvPr/>
        </p:nvSpPr>
        <p:spPr>
          <a:xfrm>
            <a:off x="1962874" y="304457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F1[1]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916E8D2-C9DE-7A79-86AF-499A241CBCFC}"/>
              </a:ext>
            </a:extLst>
          </p:cNvPr>
          <p:cNvCxnSpPr>
            <a:cxnSpLocks/>
          </p:cNvCxnSpPr>
          <p:nvPr/>
        </p:nvCxnSpPr>
        <p:spPr>
          <a:xfrm>
            <a:off x="966320" y="3429000"/>
            <a:ext cx="996554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9F72F7B-4138-62CC-FC87-EC459C205ED1}"/>
              </a:ext>
            </a:extLst>
          </p:cNvPr>
          <p:cNvCxnSpPr>
            <a:cxnSpLocks/>
          </p:cNvCxnSpPr>
          <p:nvPr/>
        </p:nvCxnSpPr>
        <p:spPr>
          <a:xfrm>
            <a:off x="2970581" y="353443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F4B8D81-7948-AF1F-EA35-83F08047F6E8}"/>
              </a:ext>
            </a:extLst>
          </p:cNvPr>
          <p:cNvSpPr txBox="1"/>
          <p:nvPr/>
        </p:nvSpPr>
        <p:spPr>
          <a:xfrm>
            <a:off x="392737" y="317071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0903FDB-8B0F-1857-BF40-31C521AAF10A}"/>
              </a:ext>
            </a:extLst>
          </p:cNvPr>
          <p:cNvSpPr txBox="1"/>
          <p:nvPr/>
        </p:nvSpPr>
        <p:spPr>
          <a:xfrm>
            <a:off x="387613" y="387554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624695F-5F30-9BAE-97F6-9F8A842D28A9}"/>
              </a:ext>
            </a:extLst>
          </p:cNvPr>
          <p:cNvSpPr txBox="1"/>
          <p:nvPr/>
        </p:nvSpPr>
        <p:spPr>
          <a:xfrm>
            <a:off x="312150" y="565550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F7E2C8-1AA2-DA9F-29DF-52F28082D065}"/>
              </a:ext>
            </a:extLst>
          </p:cNvPr>
          <p:cNvSpPr txBox="1"/>
          <p:nvPr/>
        </p:nvSpPr>
        <p:spPr>
          <a:xfrm flipH="1">
            <a:off x="2970581" y="2954220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Y1[1]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FA7FA98-52A1-C955-5D5D-0B70A34D6CDB}"/>
              </a:ext>
            </a:extLst>
          </p:cNvPr>
          <p:cNvSpPr/>
          <p:nvPr/>
        </p:nvSpPr>
        <p:spPr>
          <a:xfrm>
            <a:off x="1962874" y="442656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F2[1]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D5346AE-3976-BBC8-2C0D-EAD258E718D4}"/>
              </a:ext>
            </a:extLst>
          </p:cNvPr>
          <p:cNvSpPr/>
          <p:nvPr/>
        </p:nvSpPr>
        <p:spPr>
          <a:xfrm>
            <a:off x="4358027" y="2721846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F1[2]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5EFF338-B107-11FD-95ED-92423D39A495}"/>
              </a:ext>
            </a:extLst>
          </p:cNvPr>
          <p:cNvSpPr/>
          <p:nvPr/>
        </p:nvSpPr>
        <p:spPr>
          <a:xfrm>
            <a:off x="4358027" y="378763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F2[2]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CFAE900-F836-BC40-0CFE-61EE3008B2EB}"/>
              </a:ext>
            </a:extLst>
          </p:cNvPr>
          <p:cNvSpPr/>
          <p:nvPr/>
        </p:nvSpPr>
        <p:spPr>
          <a:xfrm>
            <a:off x="4358026" y="4875851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F3[2]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D9DD424-6E3B-250F-97F8-889CF8E30D4C}"/>
              </a:ext>
            </a:extLst>
          </p:cNvPr>
          <p:cNvCxnSpPr>
            <a:cxnSpLocks/>
          </p:cNvCxnSpPr>
          <p:nvPr/>
        </p:nvCxnSpPr>
        <p:spPr>
          <a:xfrm>
            <a:off x="2961294" y="487585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82AFBBA-CD6F-80E8-40EF-420257B8BFEA}"/>
              </a:ext>
            </a:extLst>
          </p:cNvPr>
          <p:cNvSpPr txBox="1"/>
          <p:nvPr/>
        </p:nvSpPr>
        <p:spPr>
          <a:xfrm flipH="1">
            <a:off x="2961294" y="429564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Y2[1]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EE5551E-F2FE-1045-0452-61176777755B}"/>
              </a:ext>
            </a:extLst>
          </p:cNvPr>
          <p:cNvCxnSpPr>
            <a:cxnSpLocks/>
          </p:cNvCxnSpPr>
          <p:nvPr/>
        </p:nvCxnSpPr>
        <p:spPr>
          <a:xfrm>
            <a:off x="5365733" y="321170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E397A03-35CD-F243-7992-35F58A44B24D}"/>
              </a:ext>
            </a:extLst>
          </p:cNvPr>
          <p:cNvSpPr txBox="1"/>
          <p:nvPr/>
        </p:nvSpPr>
        <p:spPr>
          <a:xfrm flipH="1">
            <a:off x="5365733" y="263149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Y1[2]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DE3DCD0-5F18-D0F4-32C6-258B1DE75AE4}"/>
              </a:ext>
            </a:extLst>
          </p:cNvPr>
          <p:cNvCxnSpPr>
            <a:cxnSpLocks/>
          </p:cNvCxnSpPr>
          <p:nvPr/>
        </p:nvCxnSpPr>
        <p:spPr>
          <a:xfrm>
            <a:off x="5349838" y="429564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003FB2E-5840-18FD-49D1-A24324BA581F}"/>
              </a:ext>
            </a:extLst>
          </p:cNvPr>
          <p:cNvSpPr txBox="1"/>
          <p:nvPr/>
        </p:nvSpPr>
        <p:spPr>
          <a:xfrm flipH="1">
            <a:off x="5349838" y="371543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Y2[2]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E0718F0-5314-2A3D-62DE-3B6575EC9A2C}"/>
              </a:ext>
            </a:extLst>
          </p:cNvPr>
          <p:cNvCxnSpPr>
            <a:cxnSpLocks/>
          </p:cNvCxnSpPr>
          <p:nvPr/>
        </p:nvCxnSpPr>
        <p:spPr>
          <a:xfrm>
            <a:off x="5365733" y="540627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BD7C3B6-8603-13C5-B79A-027C0F144AF3}"/>
              </a:ext>
            </a:extLst>
          </p:cNvPr>
          <p:cNvSpPr txBox="1"/>
          <p:nvPr/>
        </p:nvSpPr>
        <p:spPr>
          <a:xfrm flipH="1">
            <a:off x="5365733" y="482606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Y3[2]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69AE8C-CDE5-8107-9B46-55A27FFDD1B9}"/>
              </a:ext>
            </a:extLst>
          </p:cNvPr>
          <p:cNvCxnSpPr>
            <a:cxnSpLocks/>
          </p:cNvCxnSpPr>
          <p:nvPr/>
        </p:nvCxnSpPr>
        <p:spPr>
          <a:xfrm flipV="1">
            <a:off x="3490571" y="3354330"/>
            <a:ext cx="867455" cy="1788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CEFE304-288F-AE8A-2E61-75CA0D74C375}"/>
              </a:ext>
            </a:extLst>
          </p:cNvPr>
          <p:cNvCxnSpPr>
            <a:cxnSpLocks/>
          </p:cNvCxnSpPr>
          <p:nvPr/>
        </p:nvCxnSpPr>
        <p:spPr>
          <a:xfrm>
            <a:off x="3558119" y="3533149"/>
            <a:ext cx="926566" cy="4911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E38231C-9F14-A01B-3D27-7756E5365544}"/>
              </a:ext>
            </a:extLst>
          </p:cNvPr>
          <p:cNvCxnSpPr>
            <a:cxnSpLocks/>
          </p:cNvCxnSpPr>
          <p:nvPr/>
        </p:nvCxnSpPr>
        <p:spPr>
          <a:xfrm>
            <a:off x="3558119" y="3540194"/>
            <a:ext cx="852282" cy="155136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4811579-9D95-C6C5-82D8-B63950EDA06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6320" y="3429000"/>
            <a:ext cx="1144129" cy="114103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FCAEDEB-559E-C8D0-1079-D8B1052D7424}"/>
              </a:ext>
            </a:extLst>
          </p:cNvPr>
          <p:cNvCxnSpPr>
            <a:cxnSpLocks/>
          </p:cNvCxnSpPr>
          <p:nvPr/>
        </p:nvCxnSpPr>
        <p:spPr>
          <a:xfrm flipV="1">
            <a:off x="981897" y="3751411"/>
            <a:ext cx="937614" cy="3364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3E0E1BD4-94A7-E752-5336-8616FF53F996}"/>
              </a:ext>
            </a:extLst>
          </p:cNvPr>
          <p:cNvCxnSpPr>
            <a:cxnSpLocks/>
          </p:cNvCxnSpPr>
          <p:nvPr/>
        </p:nvCxnSpPr>
        <p:spPr>
          <a:xfrm>
            <a:off x="981897" y="4087848"/>
            <a:ext cx="989699" cy="60790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055342BE-E2C4-B374-F2E3-B36984609F9F}"/>
              </a:ext>
            </a:extLst>
          </p:cNvPr>
          <p:cNvCxnSpPr>
            <a:cxnSpLocks/>
          </p:cNvCxnSpPr>
          <p:nvPr/>
        </p:nvCxnSpPr>
        <p:spPr>
          <a:xfrm flipV="1">
            <a:off x="812729" y="3875542"/>
            <a:ext cx="1102819" cy="2019568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AC84777-878B-49C4-D863-4A6E3FAD89F3}"/>
              </a:ext>
            </a:extLst>
          </p:cNvPr>
          <p:cNvCxnSpPr>
            <a:cxnSpLocks/>
          </p:cNvCxnSpPr>
          <p:nvPr/>
        </p:nvCxnSpPr>
        <p:spPr>
          <a:xfrm flipV="1">
            <a:off x="860516" y="5226172"/>
            <a:ext cx="1071703" cy="62939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9B027D9-68A9-8DA3-321D-E6B4C46899A0}"/>
              </a:ext>
            </a:extLst>
          </p:cNvPr>
          <p:cNvCxnSpPr>
            <a:cxnSpLocks/>
          </p:cNvCxnSpPr>
          <p:nvPr/>
        </p:nvCxnSpPr>
        <p:spPr>
          <a:xfrm>
            <a:off x="3490571" y="4875851"/>
            <a:ext cx="850784" cy="35032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C8AC7CA-4355-6387-321D-7ACA97E74F5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490571" y="4277490"/>
            <a:ext cx="867456" cy="57593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A7E64EA-5C82-F849-0BE7-F7320A6019E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3497894" y="3558082"/>
            <a:ext cx="1007708" cy="128854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Ellipse 46">
            <a:extLst>
              <a:ext uri="{FF2B5EF4-FFF2-40B4-BE49-F238E27FC236}">
                <a16:creationId xmlns:a16="http://schemas.microsoft.com/office/drawing/2014/main" id="{288CC9D6-59C3-A593-2752-57EE1A266179}"/>
              </a:ext>
            </a:extLst>
          </p:cNvPr>
          <p:cNvSpPr/>
          <p:nvPr/>
        </p:nvSpPr>
        <p:spPr>
          <a:xfrm>
            <a:off x="6605607" y="3813427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4571E7FC-F78C-20BA-EB24-98C83C4A7A9C}"/>
              </a:ext>
            </a:extLst>
          </p:cNvPr>
          <p:cNvCxnSpPr>
            <a:cxnSpLocks/>
          </p:cNvCxnSpPr>
          <p:nvPr/>
        </p:nvCxnSpPr>
        <p:spPr>
          <a:xfrm>
            <a:off x="7613314" y="4303283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818F9A7-ADE7-A4CC-9C34-656766A1DFC1}"/>
              </a:ext>
            </a:extLst>
          </p:cNvPr>
          <p:cNvSpPr txBox="1"/>
          <p:nvPr/>
        </p:nvSpPr>
        <p:spPr>
          <a:xfrm flipH="1">
            <a:off x="7613314" y="3723073"/>
            <a:ext cx="91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2948F799-B497-DCE1-8EF1-E42FD78E83C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958813" y="3198734"/>
            <a:ext cx="794369" cy="75816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BE700BEA-ABE3-D5C6-5137-86F316F0090F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870494" y="4295641"/>
            <a:ext cx="735113" cy="764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0E2A0C8-EA4E-155F-4758-7D420F4CE5B8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5856235" y="4649663"/>
            <a:ext cx="896947" cy="75660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06F8FA83-26EE-EB31-A9FC-B16F443C2486}"/>
              </a:ext>
            </a:extLst>
          </p:cNvPr>
          <p:cNvSpPr txBox="1"/>
          <p:nvPr/>
        </p:nvSpPr>
        <p:spPr>
          <a:xfrm>
            <a:off x="8621021" y="2675242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480E2A-AF7D-2CD2-2BB1-946678C4325C}"/>
              </a:ext>
            </a:extLst>
          </p:cNvPr>
          <p:cNvSpPr txBox="1"/>
          <p:nvPr/>
        </p:nvSpPr>
        <p:spPr>
          <a:xfrm>
            <a:off x="8621021" y="3644673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FEF08E5-07A0-6ADD-A265-2541E22BDE23}"/>
              </a:ext>
            </a:extLst>
          </p:cNvPr>
          <p:cNvSpPr txBox="1"/>
          <p:nvPr/>
        </p:nvSpPr>
        <p:spPr>
          <a:xfrm>
            <a:off x="8621021" y="3074369"/>
            <a:ext cx="33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fi[k]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Activation : calcul des yi[k]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293AB6B2-943D-C77B-1964-9F38404FADB2}"/>
              </a:ext>
            </a:extLst>
          </p:cNvPr>
          <p:cNvSpPr txBox="1"/>
          <p:nvPr/>
        </p:nvSpPr>
        <p:spPr>
          <a:xfrm>
            <a:off x="8621021" y="4063181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Comparaison de Y à la valeur attendue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BA125EFB-9776-32AC-A2B0-F35C63E3A017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pic>
        <p:nvPicPr>
          <p:cNvPr id="63" name="Picture 2" descr="Question Mark Image - Point D Interrogation Png - Free Transparent PNG  Download - PNGkey">
            <a:extLst>
              <a:ext uri="{FF2B5EF4-FFF2-40B4-BE49-F238E27FC236}">
                <a16:creationId xmlns:a16="http://schemas.microsoft.com/office/drawing/2014/main" id="{4893C708-1A7A-FD2C-9198-C3C06C01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590" y="4828347"/>
            <a:ext cx="1228475" cy="16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5901040A-147C-646F-7734-904A9014B755}"/>
              </a:ext>
            </a:extLst>
          </p:cNvPr>
          <p:cNvSpPr txBox="1"/>
          <p:nvPr/>
        </p:nvSpPr>
        <p:spPr>
          <a:xfrm>
            <a:off x="1798258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4ED73F6-F462-1EB6-E015-5E5DFD8AFC85}"/>
              </a:ext>
            </a:extLst>
          </p:cNvPr>
          <p:cNvSpPr txBox="1"/>
          <p:nvPr/>
        </p:nvSpPr>
        <p:spPr>
          <a:xfrm>
            <a:off x="4193410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2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FD4A9CC3-08E6-197D-0870-C8CD470317F1}"/>
              </a:ext>
            </a:extLst>
          </p:cNvPr>
          <p:cNvSpPr txBox="1"/>
          <p:nvPr/>
        </p:nvSpPr>
        <p:spPr>
          <a:xfrm>
            <a:off x="6434669" y="6424405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</p:spTree>
    <p:extLst>
      <p:ext uri="{BB962C8B-B14F-4D97-AF65-F5344CB8AC3E}">
        <p14:creationId xmlns:p14="http://schemas.microsoft.com/office/powerpoint/2010/main" val="231262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DB57-4193-C840-38EE-C2F2E147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46710-A95C-A4A4-6ED0-D515AF4E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A12E1-6627-89B5-650C-6DC7EF102D6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A85AD-EE23-2802-C8D3-B2ED8F76DCE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74A96-CCEB-43C4-D2B2-63967064790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B5F38CF-8D8E-E833-59E6-2A5EC379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10CFAD7-AAF0-A48B-8CF7-6840ACC5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BEE47A8-2403-A047-DA77-D2A8CBBB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205129B0-A08E-EA1A-381A-8766DFE8CC2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9A6E85E6-4D86-2B5E-7669-E9A3F7C8D94A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A343524-55C4-06AC-3A19-4BB4E07DA9EA}"/>
              </a:ext>
            </a:extLst>
          </p:cNvPr>
          <p:cNvSpPr txBox="1"/>
          <p:nvPr/>
        </p:nvSpPr>
        <p:spPr>
          <a:xfrm>
            <a:off x="8621021" y="2675242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1 : </a:t>
            </a:r>
            <a:r>
              <a:rPr lang="fr-FR" i="1" dirty="0" err="1"/>
              <a:t>Forward</a:t>
            </a:r>
            <a:r>
              <a:rPr lang="fr-FR" i="1" dirty="0"/>
              <a:t> Propagation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1CC40A-D82A-ABB4-7B46-9CD35B41E740}"/>
              </a:ext>
            </a:extLst>
          </p:cNvPr>
          <p:cNvSpPr txBox="1"/>
          <p:nvPr/>
        </p:nvSpPr>
        <p:spPr>
          <a:xfrm>
            <a:off x="8621021" y="3644673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2 : </a:t>
            </a:r>
            <a:r>
              <a:rPr lang="fr-FR" i="1" dirty="0" err="1"/>
              <a:t>Cost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/ </a:t>
            </a:r>
            <a:r>
              <a:rPr lang="fr-FR" i="1" dirty="0" err="1"/>
              <a:t>Loss</a:t>
            </a:r>
            <a:endParaRPr lang="fr-FR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886A773-8F36-66C0-9AA9-2DDA1843C8C8}"/>
              </a:ext>
            </a:extLst>
          </p:cNvPr>
          <p:cNvSpPr txBox="1"/>
          <p:nvPr/>
        </p:nvSpPr>
        <p:spPr>
          <a:xfrm>
            <a:off x="8621021" y="3074369"/>
            <a:ext cx="333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fi[k]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Activation : calcul des yi[k]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3DE2C9A-C79D-1415-5E0C-8A9CAB5814DB}"/>
              </a:ext>
            </a:extLst>
          </p:cNvPr>
          <p:cNvSpPr txBox="1"/>
          <p:nvPr/>
        </p:nvSpPr>
        <p:spPr>
          <a:xfrm>
            <a:off x="8621021" y="4063181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Comparaison de Y à la valeur attendue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41FB054-3F99-B9FA-2C72-A0E1B5F9ECEA}"/>
              </a:ext>
            </a:extLst>
          </p:cNvPr>
          <p:cNvSpPr txBox="1"/>
          <p:nvPr/>
        </p:nvSpPr>
        <p:spPr>
          <a:xfrm>
            <a:off x="8621021" y="4484090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3 : </a:t>
            </a:r>
            <a:r>
              <a:rPr lang="fr-FR" i="1" dirty="0"/>
              <a:t>Back Propagation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160043-A714-8E5B-D4BD-B1A75E30D63D}"/>
              </a:ext>
            </a:extLst>
          </p:cNvPr>
          <p:cNvSpPr txBox="1"/>
          <p:nvPr/>
        </p:nvSpPr>
        <p:spPr>
          <a:xfrm>
            <a:off x="8621021" y="4902598"/>
            <a:ext cx="333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Chaine de gradients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64B556-E1C3-4946-3FF6-1D14B464F19F}"/>
              </a:ext>
            </a:extLst>
          </p:cNvPr>
          <p:cNvSpPr txBox="1"/>
          <p:nvPr/>
        </p:nvSpPr>
        <p:spPr>
          <a:xfrm>
            <a:off x="8587426" y="5741640"/>
            <a:ext cx="3117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paramètres W pour minimiser l’erreur en sortie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4F144A6-BF5D-9CB7-41B5-43456D78CAB1}"/>
              </a:ext>
            </a:extLst>
          </p:cNvPr>
          <p:cNvSpPr txBox="1"/>
          <p:nvPr/>
        </p:nvSpPr>
        <p:spPr>
          <a:xfrm>
            <a:off x="8619782" y="5346638"/>
            <a:ext cx="33369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Etape 4 : </a:t>
            </a:r>
            <a:r>
              <a:rPr lang="fr-FR" i="1" dirty="0"/>
              <a:t>Descente de gradients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E65048E-C0B1-65EA-DC4D-D438DA5F081D}"/>
              </a:ext>
            </a:extLst>
          </p:cNvPr>
          <p:cNvSpPr/>
          <p:nvPr/>
        </p:nvSpPr>
        <p:spPr>
          <a:xfrm>
            <a:off x="1962874" y="304457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F1[1]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13A21334-B779-989D-0159-5A28B4C758A1}"/>
              </a:ext>
            </a:extLst>
          </p:cNvPr>
          <p:cNvCxnSpPr>
            <a:cxnSpLocks/>
          </p:cNvCxnSpPr>
          <p:nvPr/>
        </p:nvCxnSpPr>
        <p:spPr>
          <a:xfrm>
            <a:off x="966320" y="3429000"/>
            <a:ext cx="996554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1027C044-7A9A-17C7-6B32-2875AA7B0F9D}"/>
              </a:ext>
            </a:extLst>
          </p:cNvPr>
          <p:cNvCxnSpPr>
            <a:cxnSpLocks/>
          </p:cNvCxnSpPr>
          <p:nvPr/>
        </p:nvCxnSpPr>
        <p:spPr>
          <a:xfrm>
            <a:off x="2970581" y="353443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EB514BA4-C0A4-31EA-F4E8-836DA288773C}"/>
              </a:ext>
            </a:extLst>
          </p:cNvPr>
          <p:cNvSpPr txBox="1"/>
          <p:nvPr/>
        </p:nvSpPr>
        <p:spPr>
          <a:xfrm>
            <a:off x="392737" y="317071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EC1C08A4-DF2C-1FB3-345A-82BC7A65D2D0}"/>
              </a:ext>
            </a:extLst>
          </p:cNvPr>
          <p:cNvSpPr txBox="1"/>
          <p:nvPr/>
        </p:nvSpPr>
        <p:spPr>
          <a:xfrm>
            <a:off x="387613" y="3875542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x2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55098EA0-4728-0942-C37C-C6B4E8B437F9}"/>
              </a:ext>
            </a:extLst>
          </p:cNvPr>
          <p:cNvSpPr txBox="1"/>
          <p:nvPr/>
        </p:nvSpPr>
        <p:spPr>
          <a:xfrm>
            <a:off x="312150" y="5655508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xN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6D09385-AF70-7FA2-68B4-EA2B20632DCB}"/>
              </a:ext>
            </a:extLst>
          </p:cNvPr>
          <p:cNvSpPr txBox="1"/>
          <p:nvPr/>
        </p:nvSpPr>
        <p:spPr>
          <a:xfrm flipH="1">
            <a:off x="2970581" y="2954220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Y1[1]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F9183AF9-B21E-52A3-BB7A-016C5AE56DE8}"/>
              </a:ext>
            </a:extLst>
          </p:cNvPr>
          <p:cNvSpPr/>
          <p:nvPr/>
        </p:nvSpPr>
        <p:spPr>
          <a:xfrm>
            <a:off x="1962874" y="442656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F2[1]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03C0B50-BC04-3C65-25E3-97F468DFC0A7}"/>
              </a:ext>
            </a:extLst>
          </p:cNvPr>
          <p:cNvSpPr/>
          <p:nvPr/>
        </p:nvSpPr>
        <p:spPr>
          <a:xfrm>
            <a:off x="4358027" y="2721846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F1[2]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859FDCB-FEFE-ED96-7FCF-3E124C265372}"/>
              </a:ext>
            </a:extLst>
          </p:cNvPr>
          <p:cNvSpPr/>
          <p:nvPr/>
        </p:nvSpPr>
        <p:spPr>
          <a:xfrm>
            <a:off x="4358027" y="3787634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F2[2]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AF39A83-9F0C-40A0-7D3B-AD9D43382C32}"/>
              </a:ext>
            </a:extLst>
          </p:cNvPr>
          <p:cNvSpPr/>
          <p:nvPr/>
        </p:nvSpPr>
        <p:spPr>
          <a:xfrm>
            <a:off x="4358026" y="4875851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F3[2]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291AC028-83BE-48FA-758E-39D23F527CE1}"/>
              </a:ext>
            </a:extLst>
          </p:cNvPr>
          <p:cNvCxnSpPr>
            <a:cxnSpLocks/>
          </p:cNvCxnSpPr>
          <p:nvPr/>
        </p:nvCxnSpPr>
        <p:spPr>
          <a:xfrm>
            <a:off x="2961294" y="487585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667C87EF-3B39-C1B7-1A32-76AF8C55156A}"/>
              </a:ext>
            </a:extLst>
          </p:cNvPr>
          <p:cNvSpPr txBox="1"/>
          <p:nvPr/>
        </p:nvSpPr>
        <p:spPr>
          <a:xfrm flipH="1">
            <a:off x="2961294" y="429564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Y2[1]</a:t>
            </a: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10C1A8AF-EDD3-365C-2243-72130D39CB60}"/>
              </a:ext>
            </a:extLst>
          </p:cNvPr>
          <p:cNvCxnSpPr>
            <a:cxnSpLocks/>
          </p:cNvCxnSpPr>
          <p:nvPr/>
        </p:nvCxnSpPr>
        <p:spPr>
          <a:xfrm>
            <a:off x="5365733" y="321170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8BF844AD-B306-AB4C-283B-43FAD35D7863}"/>
              </a:ext>
            </a:extLst>
          </p:cNvPr>
          <p:cNvSpPr txBox="1"/>
          <p:nvPr/>
        </p:nvSpPr>
        <p:spPr>
          <a:xfrm flipH="1">
            <a:off x="5365733" y="263149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Y1[2]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6DC0AD54-51B5-E6B6-D60E-F6BE83E96239}"/>
              </a:ext>
            </a:extLst>
          </p:cNvPr>
          <p:cNvCxnSpPr>
            <a:cxnSpLocks/>
          </p:cNvCxnSpPr>
          <p:nvPr/>
        </p:nvCxnSpPr>
        <p:spPr>
          <a:xfrm>
            <a:off x="5349838" y="429564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7143D3FB-09EB-C0D2-0471-5D239B041A75}"/>
              </a:ext>
            </a:extLst>
          </p:cNvPr>
          <p:cNvSpPr txBox="1"/>
          <p:nvPr/>
        </p:nvSpPr>
        <p:spPr>
          <a:xfrm flipH="1">
            <a:off x="5349838" y="3715431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Y2[2]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6948E7CA-679A-33B9-AD92-6848965BF74E}"/>
              </a:ext>
            </a:extLst>
          </p:cNvPr>
          <p:cNvCxnSpPr>
            <a:cxnSpLocks/>
          </p:cNvCxnSpPr>
          <p:nvPr/>
        </p:nvCxnSpPr>
        <p:spPr>
          <a:xfrm>
            <a:off x="5365733" y="5406272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1039A9B5-CA88-0E42-51DC-6FBBAD177D8A}"/>
              </a:ext>
            </a:extLst>
          </p:cNvPr>
          <p:cNvSpPr txBox="1"/>
          <p:nvPr/>
        </p:nvSpPr>
        <p:spPr>
          <a:xfrm flipH="1">
            <a:off x="5365733" y="4826062"/>
            <a:ext cx="79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Y3[2]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8D41177F-BBF5-4769-5FDE-5087B53FAD28}"/>
              </a:ext>
            </a:extLst>
          </p:cNvPr>
          <p:cNvCxnSpPr>
            <a:cxnSpLocks/>
          </p:cNvCxnSpPr>
          <p:nvPr/>
        </p:nvCxnSpPr>
        <p:spPr>
          <a:xfrm flipV="1">
            <a:off x="3490571" y="3354330"/>
            <a:ext cx="867455" cy="1788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3C9F7799-B18C-3672-F367-5FB6B58C77F6}"/>
              </a:ext>
            </a:extLst>
          </p:cNvPr>
          <p:cNvCxnSpPr>
            <a:cxnSpLocks/>
          </p:cNvCxnSpPr>
          <p:nvPr/>
        </p:nvCxnSpPr>
        <p:spPr>
          <a:xfrm>
            <a:off x="3558119" y="3533149"/>
            <a:ext cx="926566" cy="4911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B6955C57-5203-6DF4-B55D-9E0A9E5CB72C}"/>
              </a:ext>
            </a:extLst>
          </p:cNvPr>
          <p:cNvCxnSpPr>
            <a:cxnSpLocks/>
          </p:cNvCxnSpPr>
          <p:nvPr/>
        </p:nvCxnSpPr>
        <p:spPr>
          <a:xfrm>
            <a:off x="3558119" y="3540194"/>
            <a:ext cx="852282" cy="155136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5DFD90D-7492-2152-DE92-EC49AC1CB35C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66320" y="3429000"/>
            <a:ext cx="1144129" cy="1141036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74045B3-9FFE-3F98-D294-28421132A7A4}"/>
              </a:ext>
            </a:extLst>
          </p:cNvPr>
          <p:cNvCxnSpPr>
            <a:cxnSpLocks/>
          </p:cNvCxnSpPr>
          <p:nvPr/>
        </p:nvCxnSpPr>
        <p:spPr>
          <a:xfrm flipV="1">
            <a:off x="981897" y="3751411"/>
            <a:ext cx="937614" cy="33643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BFBAB9C-A126-5539-F313-F28714B11B7F}"/>
              </a:ext>
            </a:extLst>
          </p:cNvPr>
          <p:cNvCxnSpPr>
            <a:cxnSpLocks/>
          </p:cNvCxnSpPr>
          <p:nvPr/>
        </p:nvCxnSpPr>
        <p:spPr>
          <a:xfrm>
            <a:off x="981897" y="4087848"/>
            <a:ext cx="989699" cy="60790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572AC0A-5136-35AB-26DD-761CE7757BDD}"/>
              </a:ext>
            </a:extLst>
          </p:cNvPr>
          <p:cNvCxnSpPr>
            <a:cxnSpLocks/>
          </p:cNvCxnSpPr>
          <p:nvPr/>
        </p:nvCxnSpPr>
        <p:spPr>
          <a:xfrm flipV="1">
            <a:off x="812729" y="3875542"/>
            <a:ext cx="1102819" cy="2019568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EC7D0DB-7724-DCEC-F8C1-D8FEAB216EB8}"/>
              </a:ext>
            </a:extLst>
          </p:cNvPr>
          <p:cNvCxnSpPr>
            <a:cxnSpLocks/>
          </p:cNvCxnSpPr>
          <p:nvPr/>
        </p:nvCxnSpPr>
        <p:spPr>
          <a:xfrm flipV="1">
            <a:off x="860516" y="5226172"/>
            <a:ext cx="1071703" cy="62939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D7C2BC8B-78E3-B6FE-BBB5-6E65AFDF00CC}"/>
              </a:ext>
            </a:extLst>
          </p:cNvPr>
          <p:cNvCxnSpPr>
            <a:cxnSpLocks/>
          </p:cNvCxnSpPr>
          <p:nvPr/>
        </p:nvCxnSpPr>
        <p:spPr>
          <a:xfrm>
            <a:off x="3490571" y="4875851"/>
            <a:ext cx="850784" cy="35032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BF81FDC6-B4A9-C3A2-5368-F699FE29E101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0571" y="4277490"/>
            <a:ext cx="867456" cy="57593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303650EC-67A9-350F-518B-C5BA2FCCFF44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3497894" y="3558082"/>
            <a:ext cx="1007708" cy="128854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5D303B69-DE4A-8D33-A27B-CA5707A9D55B}"/>
              </a:ext>
            </a:extLst>
          </p:cNvPr>
          <p:cNvSpPr/>
          <p:nvPr/>
        </p:nvSpPr>
        <p:spPr>
          <a:xfrm>
            <a:off x="6605607" y="3813427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45FB745E-2A3F-2DA4-755C-8DEE66B20EA6}"/>
              </a:ext>
            </a:extLst>
          </p:cNvPr>
          <p:cNvCxnSpPr>
            <a:cxnSpLocks/>
          </p:cNvCxnSpPr>
          <p:nvPr/>
        </p:nvCxnSpPr>
        <p:spPr>
          <a:xfrm>
            <a:off x="7613314" y="4303283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FF7965F4-6D83-9644-2C83-E4979A4F6FF7}"/>
              </a:ext>
            </a:extLst>
          </p:cNvPr>
          <p:cNvSpPr txBox="1"/>
          <p:nvPr/>
        </p:nvSpPr>
        <p:spPr>
          <a:xfrm flipH="1">
            <a:off x="7708515" y="3824231"/>
            <a:ext cx="91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1A46FB6-97AD-D1D7-952B-BEE48DB836FB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5958813" y="3198734"/>
            <a:ext cx="794369" cy="75816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4401724B-B27B-AF13-4A95-F08220718E79}"/>
              </a:ext>
            </a:extLst>
          </p:cNvPr>
          <p:cNvCxnSpPr>
            <a:cxnSpLocks/>
            <a:endCxn id="93" idx="2"/>
          </p:cNvCxnSpPr>
          <p:nvPr/>
        </p:nvCxnSpPr>
        <p:spPr>
          <a:xfrm>
            <a:off x="5870494" y="4295641"/>
            <a:ext cx="735113" cy="7642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B4571699-731B-D578-5888-7CD9D3296CF1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5856235" y="4649663"/>
            <a:ext cx="896947" cy="75660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19523D50-1E5F-19B4-370E-630A504E3A7A}"/>
              </a:ext>
            </a:extLst>
          </p:cNvPr>
          <p:cNvSpPr txBox="1"/>
          <p:nvPr/>
        </p:nvSpPr>
        <p:spPr>
          <a:xfrm>
            <a:off x="1798258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1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D70A07D-309C-C9A3-03A8-C212A9936A01}"/>
              </a:ext>
            </a:extLst>
          </p:cNvPr>
          <p:cNvSpPr txBox="1"/>
          <p:nvPr/>
        </p:nvSpPr>
        <p:spPr>
          <a:xfrm>
            <a:off x="4193410" y="6435881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2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1F563575-7A8C-16B1-9914-F15E4A1D24A4}"/>
              </a:ext>
            </a:extLst>
          </p:cNvPr>
          <p:cNvSpPr txBox="1"/>
          <p:nvPr/>
        </p:nvSpPr>
        <p:spPr>
          <a:xfrm>
            <a:off x="6434669" y="6424405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  <p:cxnSp>
        <p:nvCxnSpPr>
          <p:cNvPr id="102" name="Connecteur : en arc 101">
            <a:extLst>
              <a:ext uri="{FF2B5EF4-FFF2-40B4-BE49-F238E27FC236}">
                <a16:creationId xmlns:a16="http://schemas.microsoft.com/office/drawing/2014/main" id="{3DC0FDFE-AB38-A012-97A7-7B3717B3FD7E}"/>
              </a:ext>
            </a:extLst>
          </p:cNvPr>
          <p:cNvCxnSpPr>
            <a:cxnSpLocks/>
            <a:stCxn id="95" idx="2"/>
            <a:endCxn id="93" idx="4"/>
          </p:cNvCxnSpPr>
          <p:nvPr/>
        </p:nvCxnSpPr>
        <p:spPr>
          <a:xfrm rot="5400000">
            <a:off x="7352716" y="3981087"/>
            <a:ext cx="568798" cy="1055307"/>
          </a:xfrm>
          <a:prstGeom prst="curvedConnector3">
            <a:avLst>
              <a:gd name="adj1" fmla="val 14019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6E205DA0-197D-7A1B-89CA-E0A9CA2E74A8}"/>
                  </a:ext>
                </a:extLst>
              </p:cNvPr>
              <p:cNvSpPr txBox="1"/>
              <p:nvPr/>
            </p:nvSpPr>
            <p:spPr>
              <a:xfrm>
                <a:off x="7460535" y="5170446"/>
                <a:ext cx="944169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3" name="ZoneTexte 102">
                <a:extLst>
                  <a:ext uri="{FF2B5EF4-FFF2-40B4-BE49-F238E27FC236}">
                    <a16:creationId xmlns:a16="http://schemas.microsoft.com/office/drawing/2014/main" id="{6E205DA0-197D-7A1B-89CA-E0A9CA2E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535" y="5170446"/>
                <a:ext cx="944169" cy="642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Connecteur : en arc 103">
            <a:extLst>
              <a:ext uri="{FF2B5EF4-FFF2-40B4-BE49-F238E27FC236}">
                <a16:creationId xmlns:a16="http://schemas.microsoft.com/office/drawing/2014/main" id="{B33F79FD-7389-74CD-1A8D-C9B9319D0682}"/>
              </a:ext>
            </a:extLst>
          </p:cNvPr>
          <p:cNvCxnSpPr>
            <a:cxnSpLocks/>
            <a:stCxn id="93" idx="3"/>
            <a:endCxn id="73" idx="4"/>
          </p:cNvCxnSpPr>
          <p:nvPr/>
        </p:nvCxnSpPr>
        <p:spPr>
          <a:xfrm rot="5400000">
            <a:off x="5204581" y="4306962"/>
            <a:ext cx="1205900" cy="1891302"/>
          </a:xfrm>
          <a:prstGeom prst="curvedConnector3">
            <a:avLst>
              <a:gd name="adj1" fmla="val 11895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FA97493B-0D6B-269C-6CCD-31A7C51AABAF}"/>
                  </a:ext>
                </a:extLst>
              </p:cNvPr>
              <p:cNvSpPr txBox="1"/>
              <p:nvPr/>
            </p:nvSpPr>
            <p:spPr>
              <a:xfrm>
                <a:off x="6206257" y="5793782"/>
                <a:ext cx="1407629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5" name="ZoneTexte 104">
                <a:extLst>
                  <a:ext uri="{FF2B5EF4-FFF2-40B4-BE49-F238E27FC236}">
                    <a16:creationId xmlns:a16="http://schemas.microsoft.com/office/drawing/2014/main" id="{FA97493B-0D6B-269C-6CCD-31A7C51AA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257" y="5793782"/>
                <a:ext cx="1407629" cy="642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cteur : en arc 105">
            <a:extLst>
              <a:ext uri="{FF2B5EF4-FFF2-40B4-BE49-F238E27FC236}">
                <a16:creationId xmlns:a16="http://schemas.microsoft.com/office/drawing/2014/main" id="{9D8A05C7-E035-ADE2-AEB6-01350577F523}"/>
              </a:ext>
            </a:extLst>
          </p:cNvPr>
          <p:cNvCxnSpPr>
            <a:cxnSpLocks/>
            <a:stCxn id="73" idx="3"/>
            <a:endCxn id="70" idx="4"/>
          </p:cNvCxnSpPr>
          <p:nvPr/>
        </p:nvCxnSpPr>
        <p:spPr>
          <a:xfrm rot="5400000" flipH="1">
            <a:off x="3333257" y="4539744"/>
            <a:ext cx="305815" cy="2038873"/>
          </a:xfrm>
          <a:prstGeom prst="curvedConnector3">
            <a:avLst>
              <a:gd name="adj1" fmla="val -12166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E421C10-44C2-5699-3760-C5CFCD5F79C5}"/>
                  </a:ext>
                </a:extLst>
              </p:cNvPr>
              <p:cNvSpPr txBox="1"/>
              <p:nvPr/>
            </p:nvSpPr>
            <p:spPr>
              <a:xfrm>
                <a:off x="3070540" y="5361815"/>
                <a:ext cx="867224" cy="6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𝑭𝒌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fr-FR" sz="2000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1E421C10-44C2-5699-3760-C5CFCD5F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540" y="5361815"/>
                <a:ext cx="867224" cy="642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13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3364A-0815-CFFF-AB90-8005851D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8EC44-8681-6833-D80C-07C2870F2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1D5A4-80A5-D5BF-E8F2-5E80C105824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1773B-AC92-7EE0-6659-4DEDB89F949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ED1C20-310D-AFD0-65CA-DED4AB5A7EA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97E6480-9A29-D813-6CA8-BCB01B42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4E78270-0C6D-BF0B-9A48-ECD45A89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765B098-710E-3000-E1F3-78B2DB1A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6100676C-B54D-C05E-6378-CEE31EEC032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1D24CE5F-19E2-5769-2832-454399FEF23E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D7EF95-13FB-A1F3-02A8-C8D3130AC674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0,01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0D7EF95-13FB-A1F3-02A8-C8D3130AC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blipFill>
                <a:blip r:embed="rId5"/>
                <a:stretch>
                  <a:fillRect r="-1258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DD0D6837-D769-35C9-C49B-4E055A4953B8}"/>
              </a:ext>
            </a:extLst>
          </p:cNvPr>
          <p:cNvSpPr txBox="1"/>
          <p:nvPr/>
        </p:nvSpPr>
        <p:spPr>
          <a:xfrm>
            <a:off x="10479963" y="228121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400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897E62-52D4-501C-4016-879E9BA49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025" y="3283229"/>
            <a:ext cx="2627147" cy="34415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F2A024E-726A-62D9-4C69-23D74EBC1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352" y="3839370"/>
            <a:ext cx="6976027" cy="15680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E8A7EFE-ADEE-088E-E4EA-23F3E90B8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469" y="3561746"/>
            <a:ext cx="1607957" cy="1486602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883A336D-B25A-1AE5-F6AD-4C83B13E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5750264"/>
            <a:ext cx="1848538" cy="103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277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97055-7605-A533-B500-8428390C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3A34E5-3654-903F-893C-F02B7385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79" y="2985468"/>
            <a:ext cx="2762250" cy="3695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DBBB58-2771-133D-E5A3-E88212AD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EE4AD-1FCE-34DA-8D98-375E30FF049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459DE-E4DB-E377-5EF8-3DAD47FD159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417B3-86FA-4E58-0407-F368BE63590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0150D9B-9A44-BE56-A56F-850BF245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8BDB0D1-B2D3-4198-AD3F-A85C57603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1B359E18-C678-DB1F-05DD-6A6147B2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D5BC815-1090-5D27-F676-6CFE10C275FA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</a:t>
            </a:r>
          </a:p>
        </p:txBody>
      </p: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D8C2DB61-6C3B-BBFF-618C-5469B2616043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1D64939-41CC-F82C-80C8-1755CB2DB3BC}"/>
                  </a:ext>
                </a:extLst>
              </p:cNvPr>
              <p:cNvSpPr txBox="1"/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18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FR" dirty="0"/>
                  <a:t> = 0,01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1D64939-41CC-F82C-80C8-1755CB2D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66" y="2616136"/>
                <a:ext cx="970137" cy="369332"/>
              </a:xfrm>
              <a:prstGeom prst="rect">
                <a:avLst/>
              </a:prstGeom>
              <a:blipFill>
                <a:blip r:embed="rId6"/>
                <a:stretch>
                  <a:fillRect r="-1258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B8A4B92-9C33-197D-8401-7A5EBCDAF637}"/>
              </a:ext>
            </a:extLst>
          </p:cNvPr>
          <p:cNvSpPr txBox="1"/>
          <p:nvPr/>
        </p:nvSpPr>
        <p:spPr>
          <a:xfrm>
            <a:off x="10479963" y="2281211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Epochs</a:t>
            </a:r>
            <a:r>
              <a:rPr lang="fr-FR" dirty="0"/>
              <a:t>= 170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61D9BEE-16BD-9D47-9A48-FA822B7E3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69" y="3561746"/>
            <a:ext cx="1607957" cy="148660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F3220710-1DF5-3EB9-DF9D-A74A88C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5750264"/>
            <a:ext cx="1848538" cy="103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E592B9C-590E-E404-EFE7-09C33E50E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325" y="3839370"/>
            <a:ext cx="69056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26C7-5B92-C5EB-7C29-6E3C6108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76DA9D-2ABE-CDB1-63B6-34215EB775C7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E0CBB6-2591-F8A9-DB08-9512B344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i="1" dirty="0"/>
              <a:t>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09E91E-0670-A817-B2F1-5FAD2A3CA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Réseaux plus complexes</a:t>
            </a:r>
          </a:p>
          <a:p>
            <a:r>
              <a:rPr lang="fr-FR" sz="2000" dirty="0">
                <a:latin typeface="+mj-lt"/>
              </a:rPr>
              <a:t>Résumé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87AA4-EC33-1655-1DB0-F6EA21344210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CE052-DE90-A865-83BA-99ADCCC8CA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590448-5668-A8E2-FE99-3C77C872DB45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862BF-2D09-06D4-462F-E2746287DF20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B34DA0D-2216-7239-557D-5EE0B0950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334B0E5B-6A45-8DA1-9CF3-0822042D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1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2125-4CDF-2CDA-3119-E92FE8B1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5D4BAA-2AF4-C318-F330-5DEC61D4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0EE8-FAF5-4E1F-6E11-0507F00C854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C2C04-9D4D-AE95-E63D-D6C3816B434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0E17E-D171-63E8-BBCC-F8CC09D225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988C4F6-427E-18B6-9D43-EED56855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FBCFD84-ED39-1759-6544-C9CE2456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490DD6AC-3F87-A9F8-80C3-A1565C5D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6214E3BD-6E2C-4550-4625-31FEC821C70D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 complexes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080AAD8-32FA-9C52-ECD4-634FE0928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29" y="2530741"/>
            <a:ext cx="76771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814A96-3CCA-7039-0E40-DD440AFCB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6" y="4691065"/>
            <a:ext cx="5237347" cy="15102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DE7963C-C6D8-47DF-3743-796BCFBB0CBA}"/>
              </a:ext>
            </a:extLst>
          </p:cNvPr>
          <p:cNvSpPr txBox="1"/>
          <p:nvPr/>
        </p:nvSpPr>
        <p:spPr>
          <a:xfrm>
            <a:off x="412619" y="624085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hlinkClick r:id="rId7"/>
              </a:rPr>
              <a:t>https://www.futura-sciences.com/tech/definitions/intelligence-artificielle-deep-learning-17262/</a:t>
            </a:r>
            <a:endParaRPr lang="fr-FR" sz="1100" dirty="0"/>
          </a:p>
          <a:p>
            <a:r>
              <a:rPr lang="fr-FR" sz="1100" dirty="0"/>
              <a:t>Céline </a:t>
            </a:r>
            <a:r>
              <a:rPr lang="fr-FR" sz="1100" dirty="0" err="1"/>
              <a:t>Deluzarche</a:t>
            </a:r>
            <a:endParaRPr lang="fr-FR" sz="11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0F45410-546B-F442-BEF0-A9BB2DC9FC8E}"/>
              </a:ext>
            </a:extLst>
          </p:cNvPr>
          <p:cNvSpPr txBox="1"/>
          <p:nvPr/>
        </p:nvSpPr>
        <p:spPr>
          <a:xfrm>
            <a:off x="7972425" y="5197741"/>
            <a:ext cx="380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CNN classifier using 1D, 2D and 3D feature vectors</a:t>
            </a:r>
          </a:p>
          <a:p>
            <a:pPr algn="l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Site de MathWorks</a:t>
            </a: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20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60BB-EA35-4D0A-F663-FFB7CFE8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E02CD3-525A-C289-D1C1-633F5B33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AC3A8-3E75-0006-D56F-FA35ADC3FB2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1F439-D9CD-239F-52CD-988370DC3EE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3AB9FF-B159-BFE5-6131-F381A3443D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195AC3F-720B-B2F2-CB26-BC716EA8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D89A8AB-8021-149B-586A-A7209268A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519B82E-2F2F-4A73-CCF9-27E78FD4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8C7D06EE-1C84-2C84-FC5B-EA957233A3D9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Réseau de neurones complexes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A6518C-A755-D524-A7C2-221F83160DCF}"/>
              </a:ext>
            </a:extLst>
          </p:cNvPr>
          <p:cNvSpPr/>
          <p:nvPr/>
        </p:nvSpPr>
        <p:spPr>
          <a:xfrm>
            <a:off x="11086044" y="3744967"/>
            <a:ext cx="857956" cy="6627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2" descr="Sample images from Fashion-MNIST dataset. | Download Scientific Diagram">
            <a:extLst>
              <a:ext uri="{FF2B5EF4-FFF2-40B4-BE49-F238E27FC236}">
                <a16:creationId xmlns:a16="http://schemas.microsoft.com/office/drawing/2014/main" id="{8269BB52-82A1-5ECD-F67A-9DE12FA3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9" y="3251392"/>
            <a:ext cx="5961123" cy="344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499BB77-AA6C-6A64-9D61-49ED2A256CFC}"/>
              </a:ext>
            </a:extLst>
          </p:cNvPr>
          <p:cNvSpPr txBox="1"/>
          <p:nvPr/>
        </p:nvSpPr>
        <p:spPr>
          <a:xfrm>
            <a:off x="6631284" y="5120168"/>
            <a:ext cx="24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:</a:t>
            </a:r>
          </a:p>
          <a:p>
            <a:r>
              <a:rPr lang="fr-FR" dirty="0"/>
              <a:t>60000 images de 28x28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87AC66-536C-75B8-113C-A4502DAC0013}"/>
              </a:ext>
            </a:extLst>
          </p:cNvPr>
          <p:cNvSpPr txBox="1"/>
          <p:nvPr/>
        </p:nvSpPr>
        <p:spPr>
          <a:xfrm>
            <a:off x="6647360" y="6045971"/>
            <a:ext cx="244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:</a:t>
            </a:r>
          </a:p>
          <a:p>
            <a:r>
              <a:rPr lang="fr-FR" dirty="0"/>
              <a:t>10000 images de 28x28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9A5A777-14DC-4B3F-130F-3B40B530B925}"/>
              </a:ext>
            </a:extLst>
          </p:cNvPr>
          <p:cNvSpPr/>
          <p:nvPr/>
        </p:nvSpPr>
        <p:spPr>
          <a:xfrm>
            <a:off x="9268692" y="2528775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F1[M]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62E6F3F-B905-19F5-9826-3FE586E877BA}"/>
              </a:ext>
            </a:extLst>
          </p:cNvPr>
          <p:cNvSpPr/>
          <p:nvPr/>
        </p:nvSpPr>
        <p:spPr>
          <a:xfrm>
            <a:off x="9268692" y="3594563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F2[M]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2DBC955-D905-4AB2-522C-93774F3533BA}"/>
              </a:ext>
            </a:extLst>
          </p:cNvPr>
          <p:cNvSpPr/>
          <p:nvPr/>
        </p:nvSpPr>
        <p:spPr>
          <a:xfrm>
            <a:off x="9268691" y="4682780"/>
            <a:ext cx="1007707" cy="97971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FK[M]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8450DAB-2C7B-18D3-D894-EBD742716D26}"/>
              </a:ext>
            </a:extLst>
          </p:cNvPr>
          <p:cNvCxnSpPr>
            <a:cxnSpLocks/>
          </p:cNvCxnSpPr>
          <p:nvPr/>
        </p:nvCxnSpPr>
        <p:spPr>
          <a:xfrm>
            <a:off x="10276398" y="301863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704C38A-EAFB-C18A-70C0-24421D553222}"/>
              </a:ext>
            </a:extLst>
          </p:cNvPr>
          <p:cNvSpPr txBox="1"/>
          <p:nvPr/>
        </p:nvSpPr>
        <p:spPr>
          <a:xfrm flipH="1">
            <a:off x="10276398" y="2438421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Y1[M]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A556FD5-B442-847B-D022-AA6AFEC3CD92}"/>
              </a:ext>
            </a:extLst>
          </p:cNvPr>
          <p:cNvCxnSpPr>
            <a:cxnSpLocks/>
          </p:cNvCxnSpPr>
          <p:nvPr/>
        </p:nvCxnSpPr>
        <p:spPr>
          <a:xfrm>
            <a:off x="10260503" y="4102570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DAAEE03-B33F-16EF-D44C-496E0D1EA9FA}"/>
              </a:ext>
            </a:extLst>
          </p:cNvPr>
          <p:cNvSpPr txBox="1"/>
          <p:nvPr/>
        </p:nvSpPr>
        <p:spPr>
          <a:xfrm flipH="1">
            <a:off x="10260503" y="3522360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Y2[M]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87BAF0E-F571-FB88-73E2-B65F2E911C5E}"/>
              </a:ext>
            </a:extLst>
          </p:cNvPr>
          <p:cNvCxnSpPr>
            <a:cxnSpLocks/>
          </p:cNvCxnSpPr>
          <p:nvPr/>
        </p:nvCxnSpPr>
        <p:spPr>
          <a:xfrm>
            <a:off x="10276398" y="5213201"/>
            <a:ext cx="5063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5B644AD2-0EF4-0442-8B24-A569C56EB2E0}"/>
              </a:ext>
            </a:extLst>
          </p:cNvPr>
          <p:cNvSpPr txBox="1"/>
          <p:nvPr/>
        </p:nvSpPr>
        <p:spPr>
          <a:xfrm flipH="1">
            <a:off x="10276398" y="4632991"/>
            <a:ext cx="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YK[M]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77AD2C-D15D-2A88-2F1D-1BE6C16FEDE8}"/>
              </a:ext>
            </a:extLst>
          </p:cNvPr>
          <p:cNvSpPr txBox="1"/>
          <p:nvPr/>
        </p:nvSpPr>
        <p:spPr>
          <a:xfrm>
            <a:off x="9192658" y="6399513"/>
            <a:ext cx="13369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Couche M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2ACDB76-1E4E-E1B8-B411-FA1D3A1F2B85}"/>
              </a:ext>
            </a:extLst>
          </p:cNvPr>
          <p:cNvSpPr txBox="1"/>
          <p:nvPr/>
        </p:nvSpPr>
        <p:spPr>
          <a:xfrm>
            <a:off x="11223115" y="389169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91%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CAAD420-CF93-5DBD-756D-EB0243113B0B}"/>
              </a:ext>
            </a:extLst>
          </p:cNvPr>
          <p:cNvSpPr txBox="1"/>
          <p:nvPr/>
        </p:nvSpPr>
        <p:spPr>
          <a:xfrm>
            <a:off x="11221866" y="280775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3%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0A7CB06-9E99-857A-5F12-0B2B6AFB2371}"/>
              </a:ext>
            </a:extLst>
          </p:cNvPr>
          <p:cNvSpPr txBox="1"/>
          <p:nvPr/>
        </p:nvSpPr>
        <p:spPr>
          <a:xfrm>
            <a:off x="11281625" y="502853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2%</a:t>
            </a:r>
          </a:p>
        </p:txBody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27A697F6-A952-8842-84CF-8052C0F83DA6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 flipH="1">
            <a:off x="8784506" y="1677234"/>
            <a:ext cx="618073" cy="4842958"/>
          </a:xfrm>
          <a:prstGeom prst="curvedConnector4">
            <a:avLst>
              <a:gd name="adj1" fmla="val -36986"/>
              <a:gd name="adj2" fmla="val 5442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38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E4AD-1473-B613-8C2D-86E196FD1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A313BC-8606-BE6A-7AE8-28FA2F73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CB9C9-23FF-B4EA-67FF-2A4DC4C74C1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B945E-45AF-04DC-3D1D-8F2BFD45EC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9492F-A0C1-5DD2-59DB-C56EB814A51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DC59D0CA-C88D-00B5-5704-F7411B3E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DD41115-8D71-D171-898D-402B08A6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676AC5D2-C855-3B03-4BE8-208E72D1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EBFE2716-BDEA-60DC-16B8-511F5C719817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Etapes de conception / mise en œuvre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C2DEF5A-9150-FB0C-2395-3158B01090C6}"/>
              </a:ext>
            </a:extLst>
          </p:cNvPr>
          <p:cNvSpPr/>
          <p:nvPr/>
        </p:nvSpPr>
        <p:spPr>
          <a:xfrm>
            <a:off x="1638768" y="2915011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Préparation des 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99DE56-A99D-E2FC-14B7-46B805C1BDC4}"/>
              </a:ext>
            </a:extLst>
          </p:cNvPr>
          <p:cNvSpPr txBox="1"/>
          <p:nvPr/>
        </p:nvSpPr>
        <p:spPr>
          <a:xfrm>
            <a:off x="1648920" y="3302414"/>
            <a:ext cx="3738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Images de mêmes dimensions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2 sets différents pour entrainement et test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Classification (résultat attendu)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809C7EC-A0ED-7D8E-4503-0B0FCFB85F44}"/>
              </a:ext>
            </a:extLst>
          </p:cNvPr>
          <p:cNvSpPr/>
          <p:nvPr/>
        </p:nvSpPr>
        <p:spPr>
          <a:xfrm>
            <a:off x="1648920" y="4304290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Conception du modèle de réseau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EAEA55-4FF0-15E2-6D07-0A3A09DC8F42}"/>
              </a:ext>
            </a:extLst>
          </p:cNvPr>
          <p:cNvSpPr txBox="1"/>
          <p:nvPr/>
        </p:nvSpPr>
        <p:spPr>
          <a:xfrm>
            <a:off x="1638768" y="4711077"/>
            <a:ext cx="3738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Dimensions données d’entrée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Etages de convolution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Etages de classification / Couches du réseau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C09164-9BE1-A7FC-AEBD-EF5E8A105971}"/>
              </a:ext>
            </a:extLst>
          </p:cNvPr>
          <p:cNvSpPr/>
          <p:nvPr/>
        </p:nvSpPr>
        <p:spPr>
          <a:xfrm>
            <a:off x="1629753" y="5666764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Entrainement du modèle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3AB6B8-900E-93C8-407C-4CCB8FD0EE78}"/>
              </a:ext>
            </a:extLst>
          </p:cNvPr>
          <p:cNvSpPr txBox="1"/>
          <p:nvPr/>
        </p:nvSpPr>
        <p:spPr>
          <a:xfrm>
            <a:off x="1619601" y="6073551"/>
            <a:ext cx="37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Calcul des paramètres du modèle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F23E162-D928-A362-A3FA-DB6028F4A41E}"/>
              </a:ext>
            </a:extLst>
          </p:cNvPr>
          <p:cNvSpPr/>
          <p:nvPr/>
        </p:nvSpPr>
        <p:spPr>
          <a:xfrm>
            <a:off x="6883976" y="5666764"/>
            <a:ext cx="3748528" cy="349948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Vérification avec données test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F00AD6-E8BE-4FCD-8D8C-E59C94F65178}"/>
              </a:ext>
            </a:extLst>
          </p:cNvPr>
          <p:cNvSpPr txBox="1"/>
          <p:nvPr/>
        </p:nvSpPr>
        <p:spPr>
          <a:xfrm>
            <a:off x="6873824" y="6073551"/>
            <a:ext cx="373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Vérification du bon apprentissage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8A859F72-6EE1-E324-D457-CFB3AC8EFE56}"/>
              </a:ext>
            </a:extLst>
          </p:cNvPr>
          <p:cNvSpPr/>
          <p:nvPr/>
        </p:nvSpPr>
        <p:spPr>
          <a:xfrm>
            <a:off x="1127448" y="2315126"/>
            <a:ext cx="4320480" cy="312860"/>
          </a:xfrm>
          <a:prstGeom prst="homePlate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Phase d’apprentissage</a:t>
            </a:r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4E9C4638-22C5-B4BD-1ACF-A7D4C2B1B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63507"/>
              </p:ext>
            </p:extLst>
          </p:nvPr>
        </p:nvGraphicFramePr>
        <p:xfrm>
          <a:off x="9984432" y="4124491"/>
          <a:ext cx="1855650" cy="130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657680" imgH="3276720" progId="Paint.Picture">
                  <p:embed/>
                </p:oleObj>
              </mc:Choice>
              <mc:Fallback>
                <p:oleObj name="Image bitmap" r:id="rId5" imgW="4657680" imgH="3276720" progId="Paint.Picture">
                  <p:embed/>
                  <p:pic>
                    <p:nvPicPr>
                      <p:cNvPr id="31" name="Objet 30">
                        <a:extLst>
                          <a:ext uri="{FF2B5EF4-FFF2-40B4-BE49-F238E27FC236}">
                            <a16:creationId xmlns:a16="http://schemas.microsoft.com/office/drawing/2014/main" id="{4B42295B-894B-4385-A4DB-25CA208A19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84432" y="4124491"/>
                        <a:ext cx="1855650" cy="1305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 descr="Sample images from Fashion-MNIST dataset. | Download Scientific Diagram">
            <a:extLst>
              <a:ext uri="{FF2B5EF4-FFF2-40B4-BE49-F238E27FC236}">
                <a16:creationId xmlns:a16="http://schemas.microsoft.com/office/drawing/2014/main" id="{F094B76A-EBC7-1563-5701-01984B80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99" y="1902148"/>
            <a:ext cx="3439691" cy="19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92C661E-33CF-90FF-D433-1FC2295F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27005"/>
            <a:ext cx="3205767" cy="11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76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1BB7-ADD1-62F5-3BAF-3516F91BD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BA01E-7A7D-11D4-7161-8E28467A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Réseau de neurones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4BFEBA-94D4-6F93-F728-D1872182C57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929ED-2B7D-88AA-C153-B555CCD711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B349D-3D65-5EE4-410D-7BA3B4BD2FF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51539AD1-043A-9DBF-B9E8-65DB01A4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36C3F53-19FA-5DDC-1FAD-C455DB41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2EEBF305-63F4-58AE-6B1F-4B73C288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DB70CCB7-E15A-1247-9560-206FB4A8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27" y="1461264"/>
            <a:ext cx="7800989" cy="52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8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3F1C2-75F4-13AC-19CC-3BFC2F98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E0A0DB-F902-E320-A5D6-B8803D8944DA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EAF905-AA06-300A-5FA5-D6472228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IA génératives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FA6F6-4DD8-4FFA-477D-0E6E3B186893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51734-0219-9937-A4FA-6DF0145932F7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A4BFC-63F0-BA24-6464-C342C710352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F621C-EFC3-1EB1-D5D3-9948EA0072F8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30C28AD-7BB1-B361-06C2-0E0CC3A2C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5" name="Image 4" descr="Une image contenant texte, cercle, logo&#10;&#10;Le contenu généré par l’IA peut être incorrect.">
            <a:extLst>
              <a:ext uri="{FF2B5EF4-FFF2-40B4-BE49-F238E27FC236}">
                <a16:creationId xmlns:a16="http://schemas.microsoft.com/office/drawing/2014/main" id="{DA4016E3-B9A3-2702-E852-506D4259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89" y="2502266"/>
            <a:ext cx="4198413" cy="27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4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568D-894F-7610-4D4D-24F0C4283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C58A9-E5FE-53AF-A1AE-7CFA4B1F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2A17D-7445-3E6D-6D79-C2A1EF51722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1F035AE0-B855-6E65-C70A-6BD3CBF76D73}"/>
              </a:ext>
            </a:extLst>
          </p:cNvPr>
          <p:cNvSpPr/>
          <p:nvPr/>
        </p:nvSpPr>
        <p:spPr>
          <a:xfrm>
            <a:off x="509310" y="1894096"/>
            <a:ext cx="465058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Informatique, pourquoi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EEA66B-765E-34B9-BF4F-1262010E52C6}"/>
              </a:ext>
            </a:extLst>
          </p:cNvPr>
          <p:cNvSpPr txBox="1"/>
          <p:nvPr/>
        </p:nvSpPr>
        <p:spPr>
          <a:xfrm>
            <a:off x="1038673" y="2577223"/>
            <a:ext cx="73448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i="0" u="none" strike="noStrike" baseline="0" dirty="0">
                <a:latin typeface="+mj-lt"/>
              </a:rPr>
              <a:t>traitement automatique de l'information </a:t>
            </a:r>
            <a:r>
              <a:rPr lang="fr-FR" sz="2000" b="0" i="0" u="none" strike="noStrike" baseline="0" dirty="0">
                <a:latin typeface="+mj-lt"/>
              </a:rPr>
              <a:t>par l'exécution de programmes informatiques par des machines</a:t>
            </a:r>
            <a:endParaRPr lang="fr-FR" sz="2000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E429DC8-5BC2-713E-9E6B-F97A30CD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902" y="2615809"/>
            <a:ext cx="2673320" cy="145957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0C11854-0540-DA08-49B3-15937BC5E66B}"/>
              </a:ext>
            </a:extLst>
          </p:cNvPr>
          <p:cNvSpPr txBox="1"/>
          <p:nvPr/>
        </p:nvSpPr>
        <p:spPr>
          <a:xfrm>
            <a:off x="8927525" y="4075380"/>
            <a:ext cx="2545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>
                <a:latin typeface="ArialMT"/>
              </a:rPr>
              <a:t>1652 / La PASCALINE</a:t>
            </a:r>
            <a:endParaRPr lang="fr-FR" sz="11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827A5D5-62A6-62E5-785D-AAB14156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534" y="4352379"/>
            <a:ext cx="2650055" cy="193318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57DD740-0508-ED9B-67A6-5A9810F4E3F1}"/>
              </a:ext>
            </a:extLst>
          </p:cNvPr>
          <p:cNvSpPr txBox="1"/>
          <p:nvPr/>
        </p:nvSpPr>
        <p:spPr>
          <a:xfrm>
            <a:off x="8940684" y="6285560"/>
            <a:ext cx="25013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100" b="0" i="0" u="none" strike="noStrike" baseline="0" dirty="0">
                <a:latin typeface="ArialMT"/>
              </a:rPr>
              <a:t>1940 / La BOMBE / Turing</a:t>
            </a:r>
            <a:endParaRPr lang="fr-FR" sz="11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4263B1-B933-503C-1F29-7FD2E876CD57}"/>
              </a:ext>
            </a:extLst>
          </p:cNvPr>
          <p:cNvSpPr txBox="1"/>
          <p:nvPr/>
        </p:nvSpPr>
        <p:spPr>
          <a:xfrm>
            <a:off x="1602835" y="3902860"/>
            <a:ext cx="596199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Aide aux calculs</a:t>
            </a:r>
            <a:endParaRPr lang="fr-FR" sz="20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Traitement de l'information</a:t>
            </a: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Automatisation de calculs / de tâches</a:t>
            </a: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Télécommunications</a:t>
            </a:r>
            <a:endParaRPr lang="fr-FR" sz="20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2000" b="0" i="0" u="none" strike="noStrike" baseline="0" dirty="0">
                <a:latin typeface="+mj-lt"/>
              </a:rPr>
              <a:t>Stockage de l'information</a:t>
            </a:r>
            <a:endParaRPr lang="fr-FR" sz="20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54D39-6733-D86B-A6EC-17DA624507F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2" name="Image 21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D50BF0DC-900B-6AF0-6D3D-B8C9E7EC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23" name="Image 22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605EA85-08E3-CE23-3C62-21B1C043E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24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B0021EBF-B99C-D34B-8AFA-1C4D1F41D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314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CE666-3463-5B79-7F7D-BEB6B2E6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A42AB-BBC6-F82B-D067-E5D9BA8B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IA Génératives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8B3A5A-0453-D4D1-CF6B-0368DF61BF4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1330D-9BAD-1BC7-9BB2-51935A4F383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7D763-A1E9-26F4-7848-F1812741406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8A7291A2-66C0-044B-E138-0325C02D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06D125-500A-73D2-74E3-112EF4EA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56E0925-427B-BF78-2DAA-7B2DFF9D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1FF33823-F9D5-6B64-4D07-4F7972B5A7D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Définition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5DE909C-E43F-F304-B349-2B6A95BB6D23}"/>
              </a:ext>
            </a:extLst>
          </p:cNvPr>
          <p:cNvSpPr txBox="1"/>
          <p:nvPr/>
        </p:nvSpPr>
        <p:spPr>
          <a:xfrm>
            <a:off x="2082467" y="6398798"/>
            <a:ext cx="928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1" dirty="0" err="1">
                <a:effectLst/>
                <a:latin typeface="+mj-lt"/>
              </a:rPr>
              <a:t>ChatGPT</a:t>
            </a:r>
            <a:r>
              <a:rPr lang="fr-FR" sz="1800" b="0" i="1" dirty="0">
                <a:effectLst/>
                <a:latin typeface="+mj-lt"/>
              </a:rPr>
              <a:t> 5 environ </a:t>
            </a:r>
            <a:r>
              <a:rPr lang="fr-FR" sz="1800" b="1" i="1" dirty="0">
                <a:effectLst/>
                <a:latin typeface="+mj-lt"/>
              </a:rPr>
              <a:t>479 </a:t>
            </a:r>
            <a:r>
              <a:rPr lang="fr-FR" sz="1800" b="1" i="1" dirty="0" err="1">
                <a:effectLst/>
                <a:latin typeface="+mj-lt"/>
              </a:rPr>
              <a:t>teraoctets</a:t>
            </a:r>
            <a:r>
              <a:rPr lang="fr-FR" sz="1800" b="1" i="1" dirty="0">
                <a:effectLst/>
                <a:latin typeface="+mj-lt"/>
              </a:rPr>
              <a:t> </a:t>
            </a:r>
            <a:r>
              <a:rPr lang="fr-FR" sz="1800" b="0" i="1" dirty="0">
                <a:effectLst/>
                <a:latin typeface="+mj-lt"/>
              </a:rPr>
              <a:t>de texte brut, code ou </a:t>
            </a:r>
            <a:r>
              <a:rPr lang="fr-FR" sz="1800" b="0" i="1" dirty="0" err="1">
                <a:effectLst/>
                <a:latin typeface="+mj-lt"/>
              </a:rPr>
              <a:t>metadonnées</a:t>
            </a:r>
            <a:endParaRPr lang="fr-FR" sz="1800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DB32CBA-AF3D-D3E2-7C06-7DBB143F63A4}"/>
              </a:ext>
            </a:extLst>
          </p:cNvPr>
          <p:cNvSpPr txBox="1"/>
          <p:nvPr/>
        </p:nvSpPr>
        <p:spPr>
          <a:xfrm>
            <a:off x="695400" y="2344785"/>
            <a:ext cx="10009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000" dirty="0">
                <a:latin typeface="+mj-lt"/>
              </a:rPr>
              <a:t>Système </a:t>
            </a:r>
            <a:r>
              <a:rPr lang="fr-FR" sz="2000" b="1" dirty="0">
                <a:latin typeface="+mj-lt"/>
              </a:rPr>
              <a:t>capable de créer du contenu, </a:t>
            </a:r>
            <a:r>
              <a:rPr lang="fr-FR" sz="2000" dirty="0">
                <a:latin typeface="+mj-lt"/>
              </a:rPr>
              <a:t>ressemblant à des données déjà acquises par le biais du </a:t>
            </a:r>
            <a:r>
              <a:rPr lang="fr-FR" sz="2000" i="1" dirty="0">
                <a:latin typeface="+mj-lt"/>
              </a:rPr>
              <a:t>machine </a:t>
            </a:r>
            <a:r>
              <a:rPr lang="fr-FR" sz="2000" i="1" dirty="0" err="1">
                <a:latin typeface="+mj-lt"/>
              </a:rPr>
              <a:t>learning</a:t>
            </a:r>
            <a:r>
              <a:rPr lang="fr-FR" sz="2000" b="1" i="1" dirty="0">
                <a:latin typeface="+mj-lt"/>
              </a:rPr>
              <a:t> </a:t>
            </a:r>
            <a:r>
              <a:rPr lang="fr-FR" sz="2000" dirty="0">
                <a:latin typeface="+mj-lt"/>
              </a:rPr>
              <a:t>(probabiliste)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186E18-6801-58F7-4C9A-6873F180E6A1}"/>
              </a:ext>
            </a:extLst>
          </p:cNvPr>
          <p:cNvSpPr txBox="1"/>
          <p:nvPr/>
        </p:nvSpPr>
        <p:spPr>
          <a:xfrm>
            <a:off x="1199456" y="3262411"/>
            <a:ext cx="10308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fr-FR" b="1" dirty="0">
                <a:latin typeface="+mj-lt"/>
              </a:rPr>
              <a:t>Collecte des données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Des milliards de phrases provenant de livres, articles, forums, code source, sites web…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Données nettoyées pour enlever spam, contenus sensibles ou dangereux  </a:t>
            </a:r>
          </a:p>
          <a:p>
            <a:pPr>
              <a:buNone/>
            </a:pPr>
            <a:endParaRPr lang="fr-FR" b="1" dirty="0">
              <a:latin typeface="+mj-lt"/>
            </a:endParaRPr>
          </a:p>
          <a:p>
            <a:pPr>
              <a:buNone/>
            </a:pPr>
            <a:r>
              <a:rPr lang="fr-FR" b="1" dirty="0">
                <a:latin typeface="+mj-lt"/>
              </a:rPr>
              <a:t>b) Conversion en </a:t>
            </a:r>
            <a:r>
              <a:rPr lang="fr-FR" b="1" dirty="0" err="1">
                <a:latin typeface="+mj-lt"/>
              </a:rPr>
              <a:t>tokens</a:t>
            </a:r>
            <a:endParaRPr lang="fr-FR" b="1" dirty="0">
              <a:latin typeface="+mj-lt"/>
            </a:endParaRP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découpage du texte en </a:t>
            </a:r>
            <a:r>
              <a:rPr lang="fr-FR" b="1" dirty="0" err="1">
                <a:latin typeface="+mj-lt"/>
              </a:rPr>
              <a:t>tokens</a:t>
            </a:r>
            <a:r>
              <a:rPr lang="fr-FR" dirty="0">
                <a:latin typeface="+mj-lt"/>
              </a:rPr>
              <a:t> : petites unités (mots ou morceaux de mots) </a:t>
            </a:r>
          </a:p>
          <a:p>
            <a:endParaRPr lang="fr-FR" b="1" dirty="0">
              <a:latin typeface="+mj-lt"/>
            </a:endParaRPr>
          </a:p>
          <a:p>
            <a:r>
              <a:rPr lang="fr-FR" b="1" dirty="0">
                <a:latin typeface="+mj-lt"/>
              </a:rPr>
              <a:t>c) Apprentissage statistique</a:t>
            </a:r>
          </a:p>
          <a:p>
            <a:pPr marL="739336" lvl="1" indent="-285750">
              <a:buFontTx/>
              <a:buChar char="-"/>
            </a:pPr>
            <a:r>
              <a:rPr lang="fr-FR" dirty="0">
                <a:latin typeface="+mj-lt"/>
              </a:rPr>
              <a:t>Modèle apprenant </a:t>
            </a:r>
            <a:r>
              <a:rPr lang="fr-FR" b="1" dirty="0">
                <a:latin typeface="+mj-lt"/>
              </a:rPr>
              <a:t>la probabilité qu’un </a:t>
            </a:r>
            <a:r>
              <a:rPr lang="fr-FR" b="1" dirty="0" err="1">
                <a:latin typeface="+mj-lt"/>
              </a:rPr>
              <a:t>token</a:t>
            </a:r>
            <a:r>
              <a:rPr lang="fr-FR" b="1" dirty="0">
                <a:latin typeface="+mj-lt"/>
              </a:rPr>
              <a:t> en suive un autre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49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5A82-F2D0-48D6-4312-D5AEAE02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61A69-FCCA-A1AD-10BA-3E3D6DA9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76341-DFC4-43CD-A5A1-6959414D60D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B3B6B39D-FA96-7EEF-0431-FADB0B172F4B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Calculateur /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B8A1A-2EDE-FC50-0B52-D561A2E9452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E90C96E6-4350-E37A-6042-D235E7AD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E27AF46-56C6-17B1-12E6-18D9744C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D98825AB-F096-2210-EEDF-035819B2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9C9D924-C7D8-076C-D54E-4F27A84F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6" y="3068960"/>
            <a:ext cx="5584723" cy="27038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5B89BF-BDD2-8FBE-FD03-50978EBFA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160" y="1894096"/>
            <a:ext cx="2540313" cy="23093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8612C5B-E509-78FE-6318-657830F6BD9F}"/>
              </a:ext>
            </a:extLst>
          </p:cNvPr>
          <p:cNvSpPr txBox="1"/>
          <p:nvPr/>
        </p:nvSpPr>
        <p:spPr>
          <a:xfrm>
            <a:off x="6877034" y="5085184"/>
            <a:ext cx="4750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Unité(s) de calculs </a:t>
            </a:r>
            <a:r>
              <a:rPr lang="fr-FR" sz="1800" b="1" i="0" u="none" strike="noStrike" baseline="0" dirty="0">
                <a:latin typeface="+mj-lt"/>
              </a:rPr>
              <a:t>précablée</a:t>
            </a:r>
            <a:r>
              <a:rPr lang="fr-FR" sz="1800" b="0" i="0" u="none" strike="noStrike" baseline="0" dirty="0">
                <a:latin typeface="+mj-lt"/>
              </a:rPr>
              <a:t>(s)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2000 instructions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65F859-E4DA-4961-FCEC-83865D518BE4}"/>
              </a:ext>
            </a:extLst>
          </p:cNvPr>
          <p:cNvSpPr txBox="1"/>
          <p:nvPr/>
        </p:nvSpPr>
        <p:spPr>
          <a:xfrm>
            <a:off x="7896200" y="4282395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latin typeface="ArialMT"/>
              </a:rPr>
              <a:t>Processeur AMD </a:t>
            </a:r>
            <a:r>
              <a:rPr lang="fr-FR" sz="1200" b="0" i="0" u="none" strike="noStrike" baseline="0" dirty="0" err="1">
                <a:latin typeface="ArialMT"/>
              </a:rPr>
              <a:t>Phenom</a:t>
            </a:r>
            <a:r>
              <a:rPr lang="fr-FR" sz="1200" b="0" i="0" u="none" strike="noStrike" baseline="0" dirty="0">
                <a:latin typeface="ArialMT"/>
              </a:rPr>
              <a:t> – 4 </a:t>
            </a:r>
            <a:r>
              <a:rPr lang="fr-FR" sz="1200" b="0" i="0" u="none" strike="noStrike" baseline="0" dirty="0" err="1">
                <a:latin typeface="ArialMT"/>
              </a:rPr>
              <a:t>coeurs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90351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68257-C549-1A70-A06D-B55A3AD7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8F684-F137-D554-ABE7-1665277E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7A925-DF34-A3F7-0DDF-2A146A4A549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A0BF5941-8E9E-1420-1F9E-3FAB980DA6A3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Calculateur /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C772ED-3FAC-CF21-F232-3A7B64B531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9EC145A7-2EC9-2970-DA04-B21EB62F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4D9A275-860D-7A17-B1E1-022137549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7C4CD4AC-93CB-92C7-EE39-75869245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5BE87B2-9F1A-FE99-69C1-17997AA0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86" y="3068960"/>
            <a:ext cx="5584723" cy="27038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E97DB1-E589-84E4-2C29-5D462DC2F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496" y="1486126"/>
            <a:ext cx="1181708" cy="107428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E95F62B-0358-C1BC-0CF0-D664FE0CDE7F}"/>
              </a:ext>
            </a:extLst>
          </p:cNvPr>
          <p:cNvSpPr txBox="1"/>
          <p:nvPr/>
        </p:nvSpPr>
        <p:spPr>
          <a:xfrm>
            <a:off x="6877034" y="5085184"/>
            <a:ext cx="4750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Unité(s) de calculs </a:t>
            </a:r>
            <a:r>
              <a:rPr lang="fr-FR" sz="1800" b="1" i="0" u="none" strike="noStrike" baseline="0" dirty="0">
                <a:latin typeface="+mj-lt"/>
              </a:rPr>
              <a:t>précablée</a:t>
            </a:r>
            <a:r>
              <a:rPr lang="fr-FR" sz="1800" b="0" i="0" u="none" strike="noStrike" baseline="0" dirty="0">
                <a:latin typeface="+mj-lt"/>
              </a:rPr>
              <a:t>(s)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2000 instructions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8CA2EE8-6C82-8115-7E05-E9C5E26CD4F2}"/>
              </a:ext>
            </a:extLst>
          </p:cNvPr>
          <p:cNvSpPr txBox="1"/>
          <p:nvPr/>
        </p:nvSpPr>
        <p:spPr>
          <a:xfrm>
            <a:off x="9265826" y="1284756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latin typeface="ArialMT"/>
              </a:rPr>
              <a:t>Processeur AMD </a:t>
            </a:r>
            <a:r>
              <a:rPr lang="fr-FR" sz="1200" b="0" i="0" u="none" strike="noStrike" baseline="0" dirty="0" err="1">
                <a:latin typeface="ArialMT"/>
              </a:rPr>
              <a:t>Phenom</a:t>
            </a:r>
            <a:r>
              <a:rPr lang="fr-FR" sz="1200" b="0" i="0" u="none" strike="noStrike" baseline="0" dirty="0">
                <a:latin typeface="ArialMT"/>
              </a:rPr>
              <a:t> – 4 </a:t>
            </a:r>
            <a:r>
              <a:rPr lang="fr-FR" sz="1200" b="0" i="0" u="none" strike="noStrike" baseline="0" dirty="0" err="1">
                <a:latin typeface="ArialMT"/>
              </a:rPr>
              <a:t>coeurs</a:t>
            </a:r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6D2335-B8EB-7054-EA42-0D779E1EF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737" y="2029740"/>
            <a:ext cx="3631274" cy="23024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A3CB27-3BC9-66B2-7B1D-3CF1EFF4115B}"/>
              </a:ext>
            </a:extLst>
          </p:cNvPr>
          <p:cNvSpPr txBox="1"/>
          <p:nvPr/>
        </p:nvSpPr>
        <p:spPr>
          <a:xfrm>
            <a:off x="6708603" y="4282395"/>
            <a:ext cx="3096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u="none" strike="noStrike" baseline="0" dirty="0">
                <a:latin typeface="ArialMT"/>
              </a:rPr>
              <a:t>Additionneur</a:t>
            </a:r>
            <a:r>
              <a:rPr lang="fr-FR" sz="1200" b="0" i="0" u="none" strike="noStrike" baseline="0" dirty="0">
                <a:latin typeface="ArialMT"/>
              </a:rPr>
              <a:t> 1 bit / ~30 transistors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9240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BFAD-D2FC-EA64-E043-84A59DA34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BCDA3-DA8F-605F-5E0A-AB7444A0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Informatique déterministe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18C54-CCC4-352E-29B8-DA1DF48211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64FDD5-0059-DBB3-9F50-BD78D2B01F4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BA302688-01EA-1A92-D967-CC9B1118D3D4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Programmes séquentiels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4B964-C881-71C7-0216-7967665BAD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14A8FEF5-20EF-92B7-8BCC-C9756166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9" name="Image 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C2B691F-1FA0-BBEA-48E3-D25197099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0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EF275D9E-D5C6-2B63-F80A-BDB639D4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1F930D-01F5-C822-A4D4-2848D887DBED}"/>
              </a:ext>
            </a:extLst>
          </p:cNvPr>
          <p:cNvSpPr/>
          <p:nvPr/>
        </p:nvSpPr>
        <p:spPr>
          <a:xfrm>
            <a:off x="2184842" y="3520440"/>
            <a:ext cx="1427038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Calculateur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BF0C2040-2160-20B9-B658-618A928C53CA}"/>
              </a:ext>
            </a:extLst>
          </p:cNvPr>
          <p:cNvSpPr/>
          <p:nvPr/>
        </p:nvSpPr>
        <p:spPr>
          <a:xfrm rot="16200000">
            <a:off x="1619898" y="3686805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81CDD37C-AC4C-6A82-9F3C-91A86DB7B9E9}"/>
              </a:ext>
            </a:extLst>
          </p:cNvPr>
          <p:cNvSpPr/>
          <p:nvPr/>
        </p:nvSpPr>
        <p:spPr>
          <a:xfrm rot="16200000">
            <a:off x="3867478" y="3657599"/>
            <a:ext cx="309347" cy="64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4B051EA-D25B-B45B-44E0-45CA6AE86529}"/>
              </a:ext>
            </a:extLst>
          </p:cNvPr>
          <p:cNvSpPr txBox="1"/>
          <p:nvPr/>
        </p:nvSpPr>
        <p:spPr>
          <a:xfrm>
            <a:off x="444560" y="3822965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Consolas" panose="020B0609020204030204" pitchFamily="49" charset="0"/>
              </a:rPr>
              <a:t>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6B1603E-C54E-E501-BDF1-B4B97B4F5BBB}"/>
              </a:ext>
            </a:extLst>
          </p:cNvPr>
          <p:cNvSpPr txBox="1"/>
          <p:nvPr/>
        </p:nvSpPr>
        <p:spPr>
          <a:xfrm>
            <a:off x="4396182" y="382296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Résultats</a:t>
            </a:r>
          </a:p>
        </p:txBody>
      </p:sp>
      <p:graphicFrame>
        <p:nvGraphicFramePr>
          <p:cNvPr id="18" name="Objet 17">
            <a:extLst>
              <a:ext uri="{FF2B5EF4-FFF2-40B4-BE49-F238E27FC236}">
                <a16:creationId xmlns:a16="http://schemas.microsoft.com/office/drawing/2014/main" id="{4AB09EB7-1850-8948-9D96-3150E7C7A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02277"/>
              </p:ext>
            </p:extLst>
          </p:nvPr>
        </p:nvGraphicFramePr>
        <p:xfrm>
          <a:off x="402750" y="4667772"/>
          <a:ext cx="1085369" cy="102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2219400" imgH="2085840" progId="Paint.Picture">
                  <p:embed/>
                </p:oleObj>
              </mc:Choice>
              <mc:Fallback>
                <p:oleObj name="Image bitmap" r:id="rId5" imgW="2219400" imgH="2085840" progId="Paint.Picture">
                  <p:embed/>
                  <p:pic>
                    <p:nvPicPr>
                      <p:cNvPr id="7" name="Objet 6">
                        <a:extLst>
                          <a:ext uri="{FF2B5EF4-FFF2-40B4-BE49-F238E27FC236}">
                            <a16:creationId xmlns:a16="http://schemas.microsoft.com/office/drawing/2014/main" id="{1533DF15-8C7D-D5C0-5FC0-3724109CB8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750" y="4667772"/>
                        <a:ext cx="1085369" cy="102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AF6A68E4-5069-3B44-3D90-5F6085400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31319"/>
              </p:ext>
            </p:extLst>
          </p:nvPr>
        </p:nvGraphicFramePr>
        <p:xfrm>
          <a:off x="4396182" y="4650257"/>
          <a:ext cx="1104307" cy="1037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2209680" imgH="2076480" progId="Paint.Picture">
                  <p:embed/>
                </p:oleObj>
              </mc:Choice>
              <mc:Fallback>
                <p:oleObj name="Image bitmap" r:id="rId7" imgW="2209680" imgH="2076480" progId="Paint.Picture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EF609E49-C6FC-E0EE-500E-B8B143AF9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182" y="4650257"/>
                        <a:ext cx="1104307" cy="1037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 19">
            <a:extLst>
              <a:ext uri="{FF2B5EF4-FFF2-40B4-BE49-F238E27FC236}">
                <a16:creationId xmlns:a16="http://schemas.microsoft.com/office/drawing/2014/main" id="{5DB889C7-DF00-A204-EDC5-612484CF8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50528"/>
              </p:ext>
            </p:extLst>
          </p:nvPr>
        </p:nvGraphicFramePr>
        <p:xfrm>
          <a:off x="385710" y="5821741"/>
          <a:ext cx="1978382" cy="71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9" imgW="4429080" imgH="1609560" progId="Paint.Picture">
                  <p:embed/>
                </p:oleObj>
              </mc:Choice>
              <mc:Fallback>
                <p:oleObj name="Image bitmap" r:id="rId9" imgW="4429080" imgH="1609560" progId="Paint.Picture">
                  <p:embed/>
                  <p:pic>
                    <p:nvPicPr>
                      <p:cNvPr id="9" name="Objet 8">
                        <a:extLst>
                          <a:ext uri="{FF2B5EF4-FFF2-40B4-BE49-F238E27FC236}">
                            <a16:creationId xmlns:a16="http://schemas.microsoft.com/office/drawing/2014/main" id="{6E931EF4-5185-915C-1847-80C7BDE0CF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710" y="5821741"/>
                        <a:ext cx="1978382" cy="71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 20">
            <a:extLst>
              <a:ext uri="{FF2B5EF4-FFF2-40B4-BE49-F238E27FC236}">
                <a16:creationId xmlns:a16="http://schemas.microsoft.com/office/drawing/2014/main" id="{BC1BEA61-10A2-9D9B-1F5F-5B1B34356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108812"/>
              </p:ext>
            </p:extLst>
          </p:nvPr>
        </p:nvGraphicFramePr>
        <p:xfrm>
          <a:off x="3739987" y="5854501"/>
          <a:ext cx="2020434" cy="68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11" imgW="4514760" imgH="1533600" progId="Paint.Picture">
                  <p:embed/>
                </p:oleObj>
              </mc:Choice>
              <mc:Fallback>
                <p:oleObj name="Image bitmap" r:id="rId11" imgW="4514760" imgH="1533600" progId="Paint.Picture">
                  <p:embed/>
                  <p:pic>
                    <p:nvPicPr>
                      <p:cNvPr id="10" name="Objet 9">
                        <a:extLst>
                          <a:ext uri="{FF2B5EF4-FFF2-40B4-BE49-F238E27FC236}">
                            <a16:creationId xmlns:a16="http://schemas.microsoft.com/office/drawing/2014/main" id="{FF78EF9D-CB7C-A95C-4BA3-B748C456D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9987" y="5854501"/>
                        <a:ext cx="2020434" cy="68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3738354C-599A-D5E4-8A5A-2D1DF71DE98B}"/>
              </a:ext>
            </a:extLst>
          </p:cNvPr>
          <p:cNvSpPr/>
          <p:nvPr/>
        </p:nvSpPr>
        <p:spPr>
          <a:xfrm>
            <a:off x="2290103" y="3190642"/>
            <a:ext cx="1216515" cy="262890"/>
          </a:xfrm>
          <a:prstGeom prst="downArrow">
            <a:avLst>
              <a:gd name="adj1" fmla="val 50000"/>
              <a:gd name="adj2" fmla="val 826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5B7B2-C5EF-706E-F423-B76EAB83010A}"/>
              </a:ext>
            </a:extLst>
          </p:cNvPr>
          <p:cNvSpPr txBox="1"/>
          <p:nvPr/>
        </p:nvSpPr>
        <p:spPr>
          <a:xfrm>
            <a:off x="1683925" y="276028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Suite d’instructions</a:t>
            </a:r>
          </a:p>
        </p:txBody>
      </p:sp>
      <p:pic>
        <p:nvPicPr>
          <p:cNvPr id="28" name="Image 27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80507A3-E126-1BF0-11D3-0EDC2FE2EB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4152" y="3075700"/>
            <a:ext cx="3934819" cy="25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2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F6F68-6912-E48A-42FC-314513E14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9ECB55-24EE-36E9-64E2-99B5F035FFF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0291DD-4338-F050-3E3D-46E14A4E7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Parallélisation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D1B534-4B2A-86B2-8F80-6F0D60609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Structures parallèles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A22E4F2-5719-8F7F-3335-CA5EFA4D8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2263EB-3C55-DAC3-2028-A11B425A4B3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EFAA3E-F5AD-0046-8486-C338669BB9EF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C2ECE-E1C3-BAC6-DFA0-404E1841638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E6BB1-CBA3-3B1B-99E0-DAC351D84383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CB2CD91-E178-E055-4B9C-2F18CC9BE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7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29F0E-76F4-C27C-CBDD-580ADDD6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0E437-DABE-EA4E-F247-4178EB12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Parallélisation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BA5FD1-9F7A-33DC-253B-DD85E9886E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67692-227E-E61D-A24A-C7744B9E026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EAE0BD73-B983-90C4-36E5-0B7B1EA2D4E6}"/>
              </a:ext>
            </a:extLst>
          </p:cNvPr>
          <p:cNvSpPr/>
          <p:nvPr/>
        </p:nvSpPr>
        <p:spPr>
          <a:xfrm>
            <a:off x="509309" y="1894096"/>
            <a:ext cx="4650585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Parallélisation des tâches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37D08-281A-9A94-6659-8EEE96F913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" name="Image 9" descr="Une image contenant conception, horloge&#10;&#10;Le contenu généré par l’IA peut être incorrect.">
            <a:extLst>
              <a:ext uri="{FF2B5EF4-FFF2-40B4-BE49-F238E27FC236}">
                <a16:creationId xmlns:a16="http://schemas.microsoft.com/office/drawing/2014/main" id="{3EB12450-5BDE-9241-88DE-857580E99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1" y="-52563"/>
            <a:ext cx="1325780" cy="1325780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26AFBE6-876F-FAE1-DA42-71E2E0D8E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2" name="Picture 2" descr="Chat Roux Banque d'images et photos libres de droit - iStock">
            <a:extLst>
              <a:ext uri="{FF2B5EF4-FFF2-40B4-BE49-F238E27FC236}">
                <a16:creationId xmlns:a16="http://schemas.microsoft.com/office/drawing/2014/main" id="{3508EDFB-5055-DD9F-1F60-065F9A7D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433" y="267427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810D8EF-5E01-9284-C801-FED4222AA0C3}"/>
              </a:ext>
            </a:extLst>
          </p:cNvPr>
          <p:cNvSpPr txBox="1"/>
          <p:nvPr/>
        </p:nvSpPr>
        <p:spPr>
          <a:xfrm>
            <a:off x="1038673" y="2577223"/>
            <a:ext cx="5489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i="0" u="none" strike="noStrike" baseline="0" dirty="0">
                <a:latin typeface="+mj-lt"/>
              </a:rPr>
              <a:t>Calculs vectoriels / matriciels</a:t>
            </a:r>
            <a:endParaRPr lang="fr-FR" sz="2000" dirty="0"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A0EE42-7FDA-7C34-12D1-436D76A7DD43}"/>
              </a:ext>
            </a:extLst>
          </p:cNvPr>
          <p:cNvSpPr txBox="1"/>
          <p:nvPr/>
        </p:nvSpPr>
        <p:spPr>
          <a:xfrm>
            <a:off x="1128981" y="3085179"/>
            <a:ext cx="47509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1" i="0" u="none" strike="noStrike" baseline="0" dirty="0">
                <a:latin typeface="+mj-lt"/>
              </a:rPr>
              <a:t>Exécution séquentielle </a:t>
            </a:r>
            <a:r>
              <a:rPr lang="fr-FR" sz="1800" b="0" i="0" u="none" strike="noStrike" baseline="0" dirty="0">
                <a:latin typeface="+mj-lt"/>
              </a:rPr>
              <a:t>d’instructions sur chaque </a:t>
            </a:r>
            <a:r>
              <a:rPr lang="fr-FR" sz="1800" b="0" i="0" u="none" strike="noStrike" baseline="0" dirty="0" err="1">
                <a:latin typeface="+mj-lt"/>
              </a:rPr>
              <a:t>coeur</a:t>
            </a:r>
            <a:endParaRPr lang="fr-FR" sz="1800" dirty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+mj-lt"/>
              </a:rPr>
              <a:t>Plus de </a:t>
            </a:r>
            <a:r>
              <a:rPr lang="fr-FR" sz="1800" b="1" i="0" u="none" strike="noStrike" baseline="0" dirty="0">
                <a:latin typeface="+mj-lt"/>
              </a:rPr>
              <a:t>10000 cœurs </a:t>
            </a:r>
            <a:r>
              <a:rPr lang="fr-FR" sz="1800" b="0" i="0" u="none" strike="noStrike" baseline="0" dirty="0">
                <a:latin typeface="+mj-lt"/>
              </a:rPr>
              <a:t>en parallèle (pour les plus récents)</a:t>
            </a:r>
          </a:p>
          <a:p>
            <a:pPr marL="285750" indent="-285750" algn="l">
              <a:buFontTx/>
              <a:buChar char="-"/>
            </a:pPr>
            <a:r>
              <a:rPr lang="fr-FR" sz="1800" dirty="0">
                <a:latin typeface="+mj-lt"/>
              </a:rPr>
              <a:t>Environ 100 instructions / </a:t>
            </a:r>
            <a:r>
              <a:rPr lang="fr-FR" sz="1800" dirty="0" err="1">
                <a:latin typeface="+mj-lt"/>
              </a:rPr>
              <a:t>coeur</a:t>
            </a:r>
            <a:endParaRPr lang="fr-FR" sz="1800" dirty="0">
              <a:latin typeface="+mj-lt"/>
            </a:endParaRPr>
          </a:p>
        </p:txBody>
      </p:sp>
      <p:pic>
        <p:nvPicPr>
          <p:cNvPr id="20482" name="Picture 2" descr="architecture comparison">
            <a:extLst>
              <a:ext uri="{FF2B5EF4-FFF2-40B4-BE49-F238E27FC236}">
                <a16:creationId xmlns:a16="http://schemas.microsoft.com/office/drawing/2014/main" id="{06438070-8697-6358-E1E5-3C64FC17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4785929"/>
            <a:ext cx="3528395" cy="18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010E47F-6973-A597-817A-9D3B7B9AAA97}"/>
              </a:ext>
            </a:extLst>
          </p:cNvPr>
          <p:cNvSpPr txBox="1"/>
          <p:nvPr/>
        </p:nvSpPr>
        <p:spPr>
          <a:xfrm>
            <a:off x="529222" y="6566589"/>
            <a:ext cx="5015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/>
              <a:t>https://www.tutorialspoint.com/cuda/cuda_introduction_to_the_gpu.htm</a:t>
            </a:r>
            <a:endParaRPr lang="fr-FR" sz="1100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032A445D-F71A-F47C-C243-AEE6EAE4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851" y="1168183"/>
            <a:ext cx="4481032" cy="53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5A735EF-1FC5-3159-75B2-43E9B88D876C}"/>
              </a:ext>
            </a:extLst>
          </p:cNvPr>
          <p:cNvSpPr txBox="1"/>
          <p:nvPr/>
        </p:nvSpPr>
        <p:spPr>
          <a:xfrm>
            <a:off x="6646900" y="648195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B6B6B"/>
                </a:solidFill>
                <a:effectLst/>
                <a:latin typeface="sohne"/>
              </a:rPr>
              <a:t>researchgate.net/figure/Typical-NVIDIA-GPU-architecture-The-GPU-is-comprised-of-a-set-of-Streaming_fig1_236666656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9241798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26195</TotalTime>
  <Words>1561</Words>
  <Application>Microsoft Office PowerPoint</Application>
  <PresentationFormat>Grand écran</PresentationFormat>
  <Paragraphs>423</Paragraphs>
  <Slides>40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3" baseType="lpstr">
      <vt:lpstr>Arial</vt:lpstr>
      <vt:lpstr>ArialMT</vt:lpstr>
      <vt:lpstr>Calibri</vt:lpstr>
      <vt:lpstr>Cambria Math</vt:lpstr>
      <vt:lpstr>Century Gothic</vt:lpstr>
      <vt:lpstr>Consolas</vt:lpstr>
      <vt:lpstr>Crimson Text</vt:lpstr>
      <vt:lpstr>Open sans</vt:lpstr>
      <vt:lpstr>Roboto</vt:lpstr>
      <vt:lpstr>sohne</vt:lpstr>
      <vt:lpstr>DRAFT PRES CA_IO_13-06-12</vt:lpstr>
      <vt:lpstr>1_DRAFT PRES CA_IO_13-06-12</vt:lpstr>
      <vt:lpstr>Image bitmap</vt:lpstr>
      <vt:lpstr>De l’informatique déterministe à l’intelligence artificielle</vt:lpstr>
      <vt:lpstr>Motivations</vt:lpstr>
      <vt:lpstr>Informatique déterministe</vt:lpstr>
      <vt:lpstr>Informatique déterministe</vt:lpstr>
      <vt:lpstr>Informatique déterministe</vt:lpstr>
      <vt:lpstr>Informatique déterministe</vt:lpstr>
      <vt:lpstr>Informatique déterministe</vt:lpstr>
      <vt:lpstr>Parallélisation</vt:lpstr>
      <vt:lpstr>Parallélisation</vt:lpstr>
      <vt:lpstr>Intelligence artificielle</vt:lpstr>
      <vt:lpstr>Intelligence artificielle</vt:lpstr>
      <vt:lpstr>Intelligence artificielle</vt:lpstr>
      <vt:lpstr>Machine Learning</vt:lpstr>
      <vt:lpstr>Machine Learning</vt:lpstr>
      <vt:lpstr>Intelligence humaine</vt:lpstr>
      <vt:lpstr>Intelligence humaine</vt:lpstr>
      <vt:lpstr>Intelligence humaine</vt:lpstr>
      <vt:lpstr>Machine Learning</vt:lpstr>
      <vt:lpstr>Machine Learning</vt:lpstr>
      <vt:lpstr>Machine Learning</vt:lpstr>
      <vt:lpstr>Neurone artificiel</vt:lpstr>
      <vt:lpstr>Neurone artificiel</vt:lpstr>
      <vt:lpstr>Neurone artificiel</vt:lpstr>
      <vt:lpstr>Neurone artificiel</vt:lpstr>
      <vt:lpstr>Neurone artificiel</vt:lpstr>
      <vt:lpstr>Neurone artificiel</vt:lpstr>
      <vt:lpstr>Neurone artificiel</vt:lpstr>
      <vt:lpstr>Machine Learning</vt:lpstr>
      <vt:lpstr>Neurone artificiel</vt:lpstr>
      <vt:lpstr>Réseau de neurones</vt:lpstr>
      <vt:lpstr>Réseau de neurones</vt:lpstr>
      <vt:lpstr>Réseau de neurones</vt:lpstr>
      <vt:lpstr>Réseau de neurones</vt:lpstr>
      <vt:lpstr>Machine Learning</vt:lpstr>
      <vt:lpstr>Réseau de neurones</vt:lpstr>
      <vt:lpstr>Réseau de neurones</vt:lpstr>
      <vt:lpstr>Réseau de neurones</vt:lpstr>
      <vt:lpstr>Réseau de neurones</vt:lpstr>
      <vt:lpstr>IA génératives</vt:lpstr>
      <vt:lpstr>IA Génératives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embarqués / Intro 1A</dc:title>
  <dc:creator>Institut d'Optique</dc:creator>
  <cp:lastModifiedBy>Julien VILLEMEJANE</cp:lastModifiedBy>
  <cp:revision>1614</cp:revision>
  <cp:lastPrinted>2021-12-20T13:30:17Z</cp:lastPrinted>
  <dcterms:created xsi:type="dcterms:W3CDTF">2012-05-10T13:56:34Z</dcterms:created>
  <dcterms:modified xsi:type="dcterms:W3CDTF">2026-01-18T16:05:16Z</dcterms:modified>
</cp:coreProperties>
</file>